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1"/>
    <p:sldMasterId id="2147483672" r:id="rId2"/>
    <p:sldMasterId id="2147483677" r:id="rId3"/>
    <p:sldMasterId id="2147483680" r:id="rId4"/>
    <p:sldMasterId id="2147483683" r:id="rId5"/>
  </p:sldMasterIdLst>
  <p:notesMasterIdLst>
    <p:notesMasterId r:id="rId7"/>
  </p:notesMasterIdLst>
  <p:sldIdLst>
    <p:sldId id="288" r:id="rId6"/>
  </p:sldIdLst>
  <p:sldSz cx="12192000" cy="6858000"/>
  <p:notesSz cx="6858000" cy="9144000"/>
  <p:embeddedFontLst>
    <p:embeddedFont>
      <p:font typeface="Fira Sans Light" panose="020B0604020202020204" charset="0"/>
      <p:regular r:id="rId8"/>
      <p:italic r:id="rId9"/>
    </p:embeddedFont>
    <p:embeddedFont>
      <p:font typeface="Poppins" panose="020B0604020202020204" charset="0"/>
      <p:regular r:id="rId10"/>
      <p:bold r:id="rId11"/>
      <p:italic r:id="rId12"/>
      <p:boldItalic r:id="rId13"/>
    </p:embeddedFont>
    <p:embeddedFont>
      <p:font typeface="Fira Sans" panose="020B0604020202020204" charset="0"/>
      <p:regular r:id="rId14"/>
      <p:bold r:id="rId15"/>
      <p:italic r:id="rId16"/>
      <p:boldItalic r:id="rId17"/>
    </p:embeddedFont>
    <p:embeddedFont>
      <p:font typeface="ＭＳ Ｐゴシック" panose="020B060007020508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72D"/>
    <a:srgbClr val="136164"/>
    <a:srgbClr val="146464"/>
    <a:srgbClr val="145F64"/>
    <a:srgbClr val="1D6164"/>
    <a:srgbClr val="2A6164"/>
    <a:srgbClr val="49BFBE"/>
    <a:srgbClr val="49BDBE"/>
    <a:srgbClr val="54BDBE"/>
    <a:srgbClr val="6A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1"/>
    <p:restoredTop sz="94671"/>
  </p:normalViewPr>
  <p:slideViewPr>
    <p:cSldViewPr snapToGrid="0" snapToObjects="1">
      <p:cViewPr varScale="1">
        <p:scale>
          <a:sx n="79" d="100"/>
          <a:sy n="79" d="100"/>
        </p:scale>
        <p:origin x="-7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5B37-73E9-437D-845B-19F9975AF5C6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6BB8-5CCB-4994-B151-B1557335F2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2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ANSTO provides </a:t>
            </a:r>
            <a:r>
              <a:rPr lang="en-AU" b="1" dirty="0" smtClean="0"/>
              <a:t>benefit to Australia</a:t>
            </a:r>
            <a:r>
              <a:rPr lang="en-AU" dirty="0" smtClean="0"/>
              <a:t>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provides trusted expert advice to various Australian Government Departments on issues to</a:t>
            </a:r>
            <a:r>
              <a:rPr lang="en-AU" baseline="0" dirty="0" smtClean="0"/>
              <a:t> do with nuclear science and technology, </a:t>
            </a:r>
            <a:r>
              <a:rPr lang="en-AU" dirty="0" smtClean="0"/>
              <a:t>non-proliferation, nuclear security and nuclear analysis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transfers technology to Australian national security agencies (e.g. the Australian Federal Police)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trains and consults to Australian government agencies and commercial clients in nuclear security and safety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monitors Australian ports during visits by nuclear powered ships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maintains the Australian standard for radioactivity (i.e. so all Australian radiation measurements are accurate). </a:t>
            </a:r>
          </a:p>
          <a:p>
            <a:pPr marL="0" indent="0">
              <a:buFont typeface="Arial" pitchFamily="34" charset="0"/>
              <a:buNone/>
            </a:pPr>
            <a:r>
              <a:rPr lang="en-AU" dirty="0" smtClean="0"/>
              <a:t>  </a:t>
            </a:r>
          </a:p>
          <a:p>
            <a:r>
              <a:rPr lang="en-AU" dirty="0" smtClean="0"/>
              <a:t>ANSTO also </a:t>
            </a:r>
            <a:r>
              <a:rPr lang="en-AU" b="1" dirty="0" smtClean="0"/>
              <a:t>undertakes research and development</a:t>
            </a:r>
            <a:r>
              <a:rPr lang="en-AU" dirty="0" smtClean="0"/>
              <a:t> of related technologies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nuclear analysis and measurement techniques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nuclear forensic science methods and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dirty="0" smtClean="0"/>
              <a:t>next generation nuclear detectors. </a:t>
            </a:r>
          </a:p>
          <a:p>
            <a:r>
              <a:rPr lang="en-AU" dirty="0" smtClean="0"/>
              <a:t> </a:t>
            </a:r>
          </a:p>
          <a:p>
            <a:endParaRPr lang="en-AU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8448" indent="-28786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51458" indent="-2302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12041" indent="-2302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72625" indent="-2302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33208" indent="-230292" defTabSz="460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93791" indent="-230292" defTabSz="460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54375" indent="-230292" defTabSz="460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914958" indent="-230292" defTabSz="460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95A01762-140C-4C07-835A-56190AC2C470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041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14/02/2019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14/02/2019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83F-DEE4-4E5F-A11B-CEBC9C3DCAD1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80E-74B9-4A22-B0FF-3FAA58219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93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14/02/2019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14/02/2019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14/02/2019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14/02/2019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60F1E91D-5DA8-9746-970C-5CBFB20C5755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6469082-63E2-2742-AF39-91BB6A3B01A0}"/>
              </a:ext>
            </a:extLst>
          </p:cNvPr>
          <p:cNvSpPr/>
          <p:nvPr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14/02/2019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EEDF4D98-E277-7349-8057-8A7000E9D316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14/02/2019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FA148A24-A711-F146-846F-2079683E28A9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14/02/2019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3EC91E7D-BAD0-8D4D-B6C3-5271994E8762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14/02/2019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950E861C-D2CE-4E42-83A9-FDB90A512CDF}"/>
              </a:ext>
            </a:extLst>
          </p:cNvPr>
          <p:cNvSpPr/>
          <p:nvPr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>
              <a:defRPr/>
            </a:pPr>
            <a:r>
              <a:rPr lang="en-AU" b="1" spc="-150" dirty="0" smtClean="0">
                <a:solidFill>
                  <a:schemeClr val="accent4"/>
                </a:solidFill>
              </a:rPr>
              <a:t>Advice to </a:t>
            </a:r>
            <a:r>
              <a:rPr lang="en-AU" dirty="0" smtClean="0">
                <a:solidFill>
                  <a:schemeClr val="accent4"/>
                </a:solidFill>
              </a:rPr>
              <a:t>A</a:t>
            </a:r>
            <a:r>
              <a:rPr lang="en-AU" b="1" spc="-150" dirty="0" smtClean="0">
                <a:solidFill>
                  <a:schemeClr val="accent4"/>
                </a:solidFill>
              </a:rPr>
              <a:t>ustralian </a:t>
            </a:r>
            <a:r>
              <a:rPr lang="en-AU" b="1" spc="-150" dirty="0" smtClean="0">
                <a:solidFill>
                  <a:schemeClr val="accent4"/>
                </a:solidFill>
              </a:rPr>
              <a:t>Government Agencies</a:t>
            </a:r>
            <a:endParaRPr lang="en-AU" b="1" spc="-150" dirty="0">
              <a:solidFill>
                <a:schemeClr val="accent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991" y="1273628"/>
            <a:ext cx="1176793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sz="2700" b="1" dirty="0">
                <a:latin typeface="Fira Sans" panose="020B0604020202020204" charset="0"/>
              </a:rPr>
              <a:t>ANSTO’s advice </a:t>
            </a:r>
            <a:r>
              <a:rPr lang="en-AU" sz="2700" b="1" dirty="0" smtClean="0">
                <a:latin typeface="Fira Sans" panose="020B0604020202020204" charset="0"/>
              </a:rPr>
              <a:t>is </a:t>
            </a:r>
            <a:r>
              <a:rPr lang="en-AU" sz="2700" b="1" dirty="0">
                <a:latin typeface="Fira Sans" panose="020B0604020202020204" charset="0"/>
              </a:rPr>
              <a:t>based </a:t>
            </a:r>
            <a:r>
              <a:rPr lang="en-AU" sz="2700" b="1" dirty="0" smtClean="0">
                <a:latin typeface="Fira Sans" panose="020B0604020202020204" charset="0"/>
              </a:rPr>
              <a:t>on: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2700" dirty="0" smtClean="0">
                <a:solidFill>
                  <a:srgbClr val="0A172D"/>
                </a:solidFill>
                <a:latin typeface="Fira Sans" panose="020B0604020202020204" charset="0"/>
              </a:rPr>
              <a:t>60 </a:t>
            </a:r>
            <a:r>
              <a:rPr lang="en-AU" sz="2700" dirty="0">
                <a:solidFill>
                  <a:srgbClr val="0A172D"/>
                </a:solidFill>
                <a:latin typeface="Fira Sans" panose="020B0604020202020204" charset="0"/>
              </a:rPr>
              <a:t>years of experience </a:t>
            </a:r>
            <a:r>
              <a:rPr lang="en-AU" sz="2700" dirty="0" smtClean="0">
                <a:solidFill>
                  <a:srgbClr val="0A172D"/>
                </a:solidFill>
                <a:latin typeface="Fira Sans" panose="020B0604020202020204" charset="0"/>
              </a:rPr>
              <a:t>in nuclear science and technology</a:t>
            </a:r>
            <a:endParaRPr lang="en-AU" sz="2700" dirty="0">
              <a:solidFill>
                <a:srgbClr val="0A172D"/>
              </a:solidFill>
              <a:latin typeface="Fira Sans" panose="020B060402020202020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5A9B"/>
              </a:buClr>
              <a:buFont typeface="Arial" panose="020B0604020202020204" pitchFamily="34" charset="0"/>
              <a:buChar char="•"/>
              <a:defRPr/>
            </a:pPr>
            <a:r>
              <a:rPr lang="en-AU" sz="2600" dirty="0" smtClean="0">
                <a:solidFill>
                  <a:srgbClr val="0A172D"/>
                </a:solidFill>
                <a:latin typeface="Fira Sans" panose="020B0604020202020204" charset="0"/>
              </a:rPr>
              <a:t>participation </a:t>
            </a:r>
            <a:r>
              <a:rPr lang="en-AU" sz="2600" dirty="0">
                <a:solidFill>
                  <a:srgbClr val="0A172D"/>
                </a:solidFill>
                <a:latin typeface="Fira Sans" panose="020B0604020202020204" charset="0"/>
              </a:rPr>
              <a:t>in international policy and technical forums </a:t>
            </a:r>
            <a:r>
              <a:rPr lang="en-AU" sz="2600" dirty="0" smtClean="0">
                <a:solidFill>
                  <a:srgbClr val="0A172D"/>
                </a:solidFill>
                <a:latin typeface="Fira Sans" panose="020B0604020202020204" charset="0"/>
              </a:rPr>
              <a:t>(e.g. the IAEA)</a:t>
            </a:r>
            <a:endParaRPr lang="en-AU" sz="2600" dirty="0">
              <a:solidFill>
                <a:srgbClr val="0A172D"/>
              </a:solidFill>
              <a:latin typeface="Fira Sans" panose="020B060402020202020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5A9B"/>
              </a:buClr>
              <a:buFont typeface="Arial" panose="020B0604020202020204" pitchFamily="34" charset="0"/>
              <a:buChar char="•"/>
              <a:defRPr/>
            </a:pPr>
            <a:r>
              <a:rPr lang="en-AU" sz="2600" dirty="0" smtClean="0">
                <a:solidFill>
                  <a:srgbClr val="0A172D"/>
                </a:solidFill>
                <a:latin typeface="Fira Sans" panose="020B0604020202020204" charset="0"/>
              </a:rPr>
              <a:t>international and regional outreach activities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5A9B"/>
              </a:buClr>
              <a:buFont typeface="Arial" panose="020B0604020202020204" pitchFamily="34" charset="0"/>
              <a:buChar char="•"/>
              <a:defRPr/>
            </a:pPr>
            <a:r>
              <a:rPr lang="en-AU" sz="2600" dirty="0" smtClean="0">
                <a:solidFill>
                  <a:srgbClr val="0A172D"/>
                </a:solidFill>
                <a:latin typeface="Fira Sans" panose="020B0604020202020204" charset="0"/>
              </a:rPr>
              <a:t>information provided by ANSTO Vienna Counsellor</a:t>
            </a:r>
          </a:p>
          <a:p>
            <a:pPr>
              <a:defRPr/>
            </a:pPr>
            <a:endParaRPr lang="en-AU" sz="2600" dirty="0"/>
          </a:p>
        </p:txBody>
      </p:sp>
      <p:pic>
        <p:nvPicPr>
          <p:cNvPr id="5" name="Picture 3" descr="Fla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2232"/>
          <a:stretch>
            <a:fillRect/>
          </a:stretch>
        </p:blipFill>
        <p:spPr bwMode="auto">
          <a:xfrm>
            <a:off x="2176670" y="4222749"/>
            <a:ext cx="6096000" cy="263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2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D16FAA05-3DA8-F14D-842C-EFB52E22212E}"/>
    </a:ext>
  </a:extLst>
</a:theme>
</file>

<file path=ppt/theme/theme2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E3F1BEE3-0D6F-0A43-BF38-EF93417307AD}"/>
    </a:ext>
  </a:extLst>
</a:theme>
</file>

<file path=ppt/theme/theme3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0187362D-D8D4-7748-9442-5A3F9C811044}"/>
    </a:ext>
  </a:extLst>
</a:theme>
</file>

<file path=ppt/theme/theme4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45049870-FAC7-D541-8A40-EF1B244BC2EA}"/>
    </a:ext>
  </a:extLst>
</a:theme>
</file>

<file path=ppt/theme/theme5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AFDF4BAD-DAD5-664B-9F2B-BE4D436AC10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23</TotalTime>
  <Words>132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Fira Sans Light</vt:lpstr>
      <vt:lpstr>Poppins</vt:lpstr>
      <vt:lpstr>Fira Sans</vt:lpstr>
      <vt:lpstr>Wingdings</vt:lpstr>
      <vt:lpstr>ＭＳ Ｐゴシック</vt:lpstr>
      <vt:lpstr>Calibri</vt:lpstr>
      <vt:lpstr>ANSTO Main Content</vt:lpstr>
      <vt:lpstr>ANSTO Blue slides</vt:lpstr>
      <vt:lpstr>ANSTO Dark blue slides</vt:lpstr>
      <vt:lpstr>ANSTO Teal slides</vt:lpstr>
      <vt:lpstr>ANSTO Thank you slide</vt:lpstr>
      <vt:lpstr>Advice to Australian Government Agencies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BURNS, Vanessa</dc:creator>
  <cp:lastModifiedBy>BURNS, Vanessa</cp:lastModifiedBy>
  <cp:revision>11</cp:revision>
  <dcterms:created xsi:type="dcterms:W3CDTF">2018-11-23T04:26:35Z</dcterms:created>
  <dcterms:modified xsi:type="dcterms:W3CDTF">2019-02-14T02:56:19Z</dcterms:modified>
</cp:coreProperties>
</file>