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62" r:id="rId2"/>
    <p:sldMasterId id="2147483672" r:id="rId3"/>
    <p:sldMasterId id="2147483677" r:id="rId4"/>
    <p:sldMasterId id="2147483680" r:id="rId5"/>
    <p:sldMasterId id="2147483683" r:id="rId6"/>
  </p:sldMasterIdLst>
  <p:notesMasterIdLst>
    <p:notesMasterId r:id="rId27"/>
  </p:notesMasterIdLst>
  <p:sldIdLst>
    <p:sldId id="270"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7" r:id="rId21"/>
    <p:sldId id="289" r:id="rId22"/>
    <p:sldId id="290" r:id="rId23"/>
    <p:sldId id="291" r:id="rId24"/>
    <p:sldId id="292" r:id="rId25"/>
    <p:sldId id="272" r:id="rId26"/>
  </p:sldIdLst>
  <p:sldSz cx="12192000" cy="6858000"/>
  <p:notesSz cx="6858000" cy="9144000"/>
  <p:embeddedFontLst>
    <p:embeddedFont>
      <p:font typeface="Fira Sans ExtraLight" panose="020B0604020202020204" charset="0"/>
      <p:regular r:id="rId28"/>
      <p:italic r:id="rId29"/>
    </p:embeddedFont>
    <p:embeddedFont>
      <p:font typeface="Fira Sans" panose="020B0604020202020204" charset="0"/>
      <p:regular r:id="rId30"/>
      <p:bold r:id="rId31"/>
      <p:italic r:id="rId32"/>
      <p:boldItalic r:id="rId33"/>
    </p:embeddedFont>
    <p:embeddedFont>
      <p:font typeface="Fira Sans Light" panose="020B0604020202020204" charset="0"/>
      <p:regular r:id="rId34"/>
      <p:italic r:id="rId35"/>
    </p:embeddedFont>
    <p:embeddedFont>
      <p:font typeface="Poppins" panose="020B0604020202020204" charset="0"/>
      <p:regular r:id="rId36"/>
      <p:bold r:id="rId37"/>
      <p:italic r:id="rId38"/>
      <p:boldItalic r:id="rId39"/>
    </p:embeddedFont>
    <p:embeddedFont>
      <p:font typeface="Poppins Light" panose="020B0604020202020204" charset="0"/>
      <p:regular r:id="rId40"/>
      <p:italic r:id="rId41"/>
    </p:embeddedFont>
    <p:embeddedFont>
      <p:font typeface="ＭＳ Ｐゴシック" panose="020B0600070205080204" pitchFamily="34" charset="-128"/>
      <p:regular r:id="rId42"/>
    </p:embeddedFont>
    <p:embeddedFont>
      <p:font typeface="Arial Black" panose="020B0A04020102020204" pitchFamily="34" charset="0"/>
      <p:bold r:id="rId43"/>
    </p:embeddedFont>
    <p:embeddedFont>
      <p:font typeface="Calibri" panose="020F0502020204030204" pitchFamily="34" charset="0"/>
      <p:regular r:id="rId44"/>
      <p:bold r:id="rId45"/>
      <p:italic r:id="rId46"/>
      <p:boldItalic r:id="rId47"/>
    </p:embeddedFont>
    <p:embeddedFont>
      <p:font typeface="Fira Sans ExtraBold" panose="020B0604020202020204" charset="0"/>
      <p:bold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B8B2"/>
    <a:srgbClr val="006C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2"/>
    <p:restoredTop sz="94656"/>
  </p:normalViewPr>
  <p:slideViewPr>
    <p:cSldViewPr snapToGrid="0" snapToObjects="1">
      <p:cViewPr varScale="1">
        <p:scale>
          <a:sx n="93" d="100"/>
          <a:sy n="93" d="100"/>
        </p:scale>
        <p:origin x="-102" y="-1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2.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A12685-E013-40CC-8854-42501AE82FED}" type="datetimeFigureOut">
              <a:rPr lang="en-AU" smtClean="0"/>
              <a:t>1/11/2018</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5A1FFA-FB15-422F-9B94-F04163A41615}" type="slidenum">
              <a:rPr lang="en-AU" smtClean="0"/>
              <a:t>‹#›</a:t>
            </a:fld>
            <a:endParaRPr lang="en-AU"/>
          </a:p>
        </p:txBody>
      </p:sp>
    </p:spTree>
    <p:extLst>
      <p:ext uri="{BB962C8B-B14F-4D97-AF65-F5344CB8AC3E}">
        <p14:creationId xmlns:p14="http://schemas.microsoft.com/office/powerpoint/2010/main" val="2115271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Quick</a:t>
            </a:r>
            <a:r>
              <a:rPr lang="en-AU" baseline="0" dirty="0" smtClean="0"/>
              <a:t> overview of the project – two major component – nuclear medicine facility and Synroc waste treatment plant. </a:t>
            </a:r>
          </a:p>
          <a:p>
            <a:endParaRPr lang="en-AU" baseline="0" dirty="0" smtClean="0"/>
          </a:p>
          <a:p>
            <a:r>
              <a:rPr lang="en-AU" baseline="0" dirty="0" smtClean="0"/>
              <a:t>Guarantee the future supply of nuclear medicines for all Australians now and into the future. These medicines will be required by one in two Australians during their lifetime. </a:t>
            </a:r>
          </a:p>
        </p:txBody>
      </p:sp>
      <p:sp>
        <p:nvSpPr>
          <p:cNvPr id="4" name="Slide Number Placeholder 3"/>
          <p:cNvSpPr>
            <a:spLocks noGrp="1"/>
          </p:cNvSpPr>
          <p:nvPr>
            <p:ph type="sldNum" sz="quarter" idx="10"/>
          </p:nvPr>
        </p:nvSpPr>
        <p:spPr/>
        <p:txBody>
          <a:bodyPr/>
          <a:lstStyle/>
          <a:p>
            <a:fld id="{53F55D5B-BF7A-4581-8019-8AE896C63034}" type="slidenum">
              <a:rPr lang="en-AU" smtClean="0"/>
              <a:t>2</a:t>
            </a:fld>
            <a:endParaRPr lang="en-AU"/>
          </a:p>
        </p:txBody>
      </p:sp>
    </p:spTree>
    <p:extLst>
      <p:ext uri="{BB962C8B-B14F-4D97-AF65-F5344CB8AC3E}">
        <p14:creationId xmlns:p14="http://schemas.microsoft.com/office/powerpoint/2010/main" val="2810509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txBox="1">
            <a:spLocks noGrp="1" noChangeArrowheads="1"/>
          </p:cNvSpPr>
          <p:nvPr/>
        </p:nvSpPr>
        <p:spPr bwMode="auto">
          <a:xfrm>
            <a:off x="3883643" y="8684826"/>
            <a:ext cx="2972724"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9" tIns="45725" rIns="91449" bIns="45725"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lgn="r" defTabSz="457200" eaLnBrk="1" fontAlgn="base" hangingPunct="1">
              <a:spcBef>
                <a:spcPct val="0"/>
              </a:spcBef>
              <a:spcAft>
                <a:spcPct val="0"/>
              </a:spcAft>
            </a:pPr>
            <a:fld id="{E29BAEDD-2FCE-4FE3-B022-E3F909FB795A}" type="slidenum">
              <a:rPr lang="en-AU" altLang="en-US" smtClean="0">
                <a:solidFill>
                  <a:srgbClr val="000000"/>
                </a:solidFill>
                <a:latin typeface="Arial" charset="0"/>
                <a:ea typeface="ＭＳ Ｐゴシック" pitchFamily="34" charset="-128"/>
              </a:rPr>
              <a:pPr algn="r" defTabSz="457200" eaLnBrk="1" fontAlgn="base" hangingPunct="1">
                <a:spcBef>
                  <a:spcPct val="0"/>
                </a:spcBef>
                <a:spcAft>
                  <a:spcPct val="0"/>
                </a:spcAft>
              </a:pPr>
              <a:t>12</a:t>
            </a:fld>
            <a:endParaRPr lang="en-AU" altLang="en-US" smtClean="0">
              <a:solidFill>
                <a:srgbClr val="000000"/>
              </a:solidFill>
              <a:latin typeface="Arial" charset="0"/>
              <a:ea typeface="ＭＳ Ｐゴシック" pitchFamily="34" charset="-128"/>
            </a:endParaRPr>
          </a:p>
        </p:txBody>
      </p:sp>
      <p:sp>
        <p:nvSpPr>
          <p:cNvPr id="171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Tx/>
              <a:buChar char="•"/>
              <a:defRPr/>
            </a:pPr>
            <a:r>
              <a:rPr lang="en-AU" dirty="0" smtClean="0">
                <a:ea typeface="ＭＳ Ｐゴシック" charset="-128"/>
              </a:rPr>
              <a:t>Most of the world</a:t>
            </a:r>
            <a:r>
              <a:rPr lang="en-AU" altLang="en-US" dirty="0" smtClean="0">
                <a:ea typeface="ＭＳ Ｐゴシック" charset="-128"/>
              </a:rPr>
              <a:t>’</a:t>
            </a:r>
            <a:r>
              <a:rPr lang="en-AU" dirty="0" smtClean="0">
                <a:ea typeface="ＭＳ Ｐゴシック" charset="-128"/>
              </a:rPr>
              <a:t>s major research reactors use high enriched uranium to produce Mo-99. </a:t>
            </a:r>
          </a:p>
          <a:p>
            <a:pPr marL="228600" indent="-228600" eaLnBrk="1" hangingPunct="1">
              <a:spcBef>
                <a:spcPct val="0"/>
              </a:spcBef>
              <a:buFontTx/>
              <a:buChar char="•"/>
              <a:defRPr/>
            </a:pPr>
            <a:r>
              <a:rPr lang="en-AU" dirty="0" smtClean="0">
                <a:ea typeface="ＭＳ Ｐゴシック" charset="-128"/>
              </a:rPr>
              <a:t>OPAL operates with low enriched uranium (LEU) and ANSTO has the benefit of many years of experience in Mo-99 production using LEU</a:t>
            </a:r>
          </a:p>
          <a:p>
            <a:pPr marL="228600" indent="-228600" eaLnBrk="1" hangingPunct="1">
              <a:spcBef>
                <a:spcPct val="0"/>
              </a:spcBef>
              <a:buFontTx/>
              <a:buChar char="•"/>
              <a:defRPr/>
            </a:pPr>
            <a:r>
              <a:rPr lang="en-AU" dirty="0" smtClean="0">
                <a:ea typeface="ＭＳ Ｐゴシック" charset="-128"/>
              </a:rPr>
              <a:t>In support of the non-proliferation treaty, all Mo-99 producing nations have agreed to encourage the conversion to low enriched uranium targets, where technically and economically feasible. </a:t>
            </a:r>
          </a:p>
          <a:p>
            <a:pPr marL="228600" indent="-228600" eaLnBrk="1" hangingPunct="1">
              <a:spcBef>
                <a:spcPct val="0"/>
              </a:spcBef>
              <a:buFontTx/>
              <a:buChar char="•"/>
              <a:defRPr/>
            </a:pPr>
            <a:r>
              <a:rPr lang="en-AU" dirty="0" smtClean="0">
                <a:ea typeface="ＭＳ Ｐゴシック" charset="-128"/>
              </a:rPr>
              <a:t>ANSTO has the opportunity to be the world</a:t>
            </a:r>
            <a:r>
              <a:rPr lang="en-AU" altLang="en-US" dirty="0" smtClean="0">
                <a:ea typeface="ＭＳ Ｐゴシック" charset="-128"/>
              </a:rPr>
              <a:t>’</a:t>
            </a:r>
            <a:r>
              <a:rPr lang="en-AU" dirty="0" smtClean="0">
                <a:ea typeface="ＭＳ Ｐゴシック" charset="-128"/>
              </a:rPr>
              <a:t>s first large-scale producer of Mo-99 sourced from low-enriched uranium, this represents and important confluence between peaceful uses of nuclear technology and international nuclear security goals.  </a:t>
            </a:r>
          </a:p>
          <a:p>
            <a:pPr marL="228600" indent="-228600" eaLnBrk="1" hangingPunct="1">
              <a:spcBef>
                <a:spcPct val="0"/>
              </a:spcBef>
              <a:buFontTx/>
              <a:buChar char="•"/>
              <a:defRPr/>
            </a:pPr>
            <a:r>
              <a:rPr lang="en-AU" dirty="0" smtClean="0">
                <a:ea typeface="ＭＳ Ｐゴシック" charset="-128"/>
              </a:rPr>
              <a:t>A number of countries worldwide have expressed a preference for radiopharmaceuticals produced in a reactor which uses low enriched uranium, Australia</a:t>
            </a:r>
            <a:r>
              <a:rPr lang="en-AU" altLang="en-US" dirty="0" smtClean="0">
                <a:ea typeface="ＭＳ Ｐゴシック" charset="-128"/>
              </a:rPr>
              <a:t>’</a:t>
            </a:r>
            <a:r>
              <a:rPr lang="en-AU" dirty="0" smtClean="0">
                <a:ea typeface="ＭＳ Ｐゴシック" charset="-128"/>
              </a:rPr>
              <a:t>s global leadership in this area will encourage the development of low enriched nuclear technology worldwide.</a:t>
            </a:r>
          </a:p>
          <a:p>
            <a:pPr marL="228600" indent="-228600" eaLnBrk="1" hangingPunct="1">
              <a:spcBef>
                <a:spcPct val="0"/>
              </a:spcBef>
              <a:buFontTx/>
              <a:buChar char="•"/>
              <a:defRPr/>
            </a:pPr>
            <a:r>
              <a:rPr lang="en-AU" dirty="0" smtClean="0">
                <a:ea typeface="ＭＳ Ｐゴシック" charset="-128"/>
              </a:rPr>
              <a:t>95% global Mo-99 utilises HEU targets. These contain weapons-grade uranium-235</a:t>
            </a:r>
          </a:p>
          <a:p>
            <a:pPr marL="228600" indent="-228600" eaLnBrk="1" hangingPunct="1">
              <a:spcBef>
                <a:spcPct val="0"/>
              </a:spcBef>
              <a:buFontTx/>
              <a:buChar char="•"/>
              <a:defRPr/>
            </a:pPr>
            <a:r>
              <a:rPr lang="en-AU" dirty="0" smtClean="0">
                <a:ea typeface="ＭＳ Ｐゴシック" charset="-128"/>
              </a:rPr>
              <a:t>This is Australia</a:t>
            </a:r>
            <a:r>
              <a:rPr lang="en-AU" altLang="en-US" dirty="0" smtClean="0">
                <a:ea typeface="ＭＳ Ｐゴシック" charset="-128"/>
              </a:rPr>
              <a:t>’</a:t>
            </a:r>
            <a:r>
              <a:rPr lang="en-AU" dirty="0" smtClean="0">
                <a:ea typeface="ＭＳ Ｐゴシック" charset="-128"/>
              </a:rPr>
              <a:t>s opportunity to show the world that you don</a:t>
            </a:r>
            <a:r>
              <a:rPr lang="en-AU" altLang="en-US" dirty="0" smtClean="0">
                <a:ea typeface="ＭＳ Ｐゴシック" charset="-128"/>
              </a:rPr>
              <a:t>’</a:t>
            </a:r>
            <a:r>
              <a:rPr lang="en-AU" dirty="0" smtClean="0">
                <a:ea typeface="ＭＳ Ｐゴシック" charset="-128"/>
              </a:rPr>
              <a:t>t need highly enriched uranium to make nuclear medicines. Less demand for HEU on the international market, less of it being made, less available for weapons purposes. Other countries will seek to gain our </a:t>
            </a:r>
            <a:r>
              <a:rPr lang="en-AU" dirty="0" err="1" smtClean="0">
                <a:ea typeface="ＭＳ Ｐゴシック" charset="-128"/>
              </a:rPr>
              <a:t>competetive</a:t>
            </a:r>
            <a:r>
              <a:rPr lang="en-AU" dirty="0" smtClean="0">
                <a:ea typeface="ＭＳ Ｐゴシック" charset="-128"/>
              </a:rPr>
              <a:t> advantage and make LEU medicine.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p:spPr>
      </p:sp>
      <p:sp>
        <p:nvSpPr>
          <p:cNvPr id="316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AU" dirty="0" smtClean="0">
                <a:ea typeface="ＭＳ Ｐゴシック" charset="-128"/>
              </a:rPr>
              <a:t>New manufacturing plant - ANSTO currently manufactures 550,000 doses of Mo-99 every year but ANSTO</a:t>
            </a:r>
            <a:r>
              <a:rPr lang="en-AU" altLang="en-US" dirty="0" smtClean="0">
                <a:ea typeface="ＭＳ Ｐゴシック" charset="-128"/>
              </a:rPr>
              <a:t>’</a:t>
            </a:r>
            <a:r>
              <a:rPr lang="en-AU" dirty="0" smtClean="0">
                <a:ea typeface="ＭＳ Ｐゴシック" charset="-128"/>
              </a:rPr>
              <a:t>s manufacturing plant will close by July 2017. </a:t>
            </a:r>
          </a:p>
          <a:p>
            <a:pPr eaLnBrk="1" hangingPunct="1">
              <a:spcBef>
                <a:spcPct val="0"/>
              </a:spcBef>
              <a:buFontTx/>
              <a:buChar char="•"/>
            </a:pPr>
            <a:r>
              <a:rPr lang="en-AU" dirty="0" smtClean="0">
                <a:ea typeface="ＭＳ Ｐゴシック" charset="-128"/>
              </a:rPr>
              <a:t> Sweating the assets</a:t>
            </a:r>
          </a:p>
          <a:p>
            <a:pPr eaLnBrk="1" hangingPunct="1">
              <a:spcBef>
                <a:spcPct val="0"/>
              </a:spcBef>
              <a:buFontTx/>
              <a:buChar char="•"/>
            </a:pPr>
            <a:r>
              <a:rPr lang="en-AU" dirty="0" smtClean="0">
                <a:ea typeface="ＭＳ Ｐゴシック" charset="-128"/>
              </a:rPr>
              <a:t> Increase demand globally due to an ageing population, greater demand for better patient care and growing demand from the emerging economies, especially Asia. Even on the most conservative estimates, global demand for Mo-99 will increase 20% by 2016.</a:t>
            </a:r>
          </a:p>
          <a:p>
            <a:pPr eaLnBrk="1" hangingPunct="1">
              <a:spcBef>
                <a:spcPct val="0"/>
              </a:spcBef>
              <a:buFontTx/>
              <a:buChar char="•"/>
            </a:pPr>
            <a:r>
              <a:rPr lang="en-AU" dirty="0" smtClean="0">
                <a:ea typeface="ＭＳ Ｐゴシック" charset="-128"/>
              </a:rPr>
              <a:t> Collocated with this manufacturing plant will be a Synroc waste treatment facility. Synroc technology will be used to treat the 12,000 litres of litres of Australia</a:t>
            </a:r>
            <a:r>
              <a:rPr lang="en-AU" altLang="en-US" dirty="0" smtClean="0">
                <a:ea typeface="ＭＳ Ｐゴシック" charset="-128"/>
              </a:rPr>
              <a:t>’</a:t>
            </a:r>
            <a:r>
              <a:rPr lang="en-AU" dirty="0" smtClean="0">
                <a:ea typeface="ＭＳ Ｐゴシック" charset="-128"/>
              </a:rPr>
              <a:t>s legacy waste from past production of Mo-99 is temporarily stored on site at ANSTO and the additional 4,000 litres generated from new Mo-99 manufacturing. </a:t>
            </a:r>
          </a:p>
          <a:p>
            <a:pPr eaLnBrk="1" hangingPunct="1">
              <a:spcBef>
                <a:spcPct val="0"/>
              </a:spcBef>
              <a:buFontTx/>
              <a:buChar char="•"/>
            </a:pPr>
            <a:r>
              <a:rPr lang="en-AU" dirty="0" smtClean="0">
                <a:ea typeface="ＭＳ Ｐゴシック" charset="-128"/>
              </a:rPr>
              <a:t>This waste is an accepted responsibility of the Australian Government.</a:t>
            </a:r>
          </a:p>
          <a:p>
            <a:endParaRPr lang="en-AU" dirty="0" smtClean="0">
              <a:ea typeface="ＭＳ Ｐゴシック" charset="-128"/>
            </a:endParaRPr>
          </a:p>
        </p:txBody>
      </p:sp>
      <p:sp>
        <p:nvSpPr>
          <p:cNvPr id="316420" name="Slide Number Placeholder 3"/>
          <p:cNvSpPr>
            <a:spLocks noGrp="1"/>
          </p:cNvSpPr>
          <p:nvPr>
            <p:ph type="sldNum" sz="quarter" idx="5"/>
          </p:nvPr>
        </p:nvSpPr>
        <p:spPr bwMode="auto">
          <a:noFill/>
          <a:ln>
            <a:miter lim="800000"/>
            <a:headEnd/>
            <a:tailEnd/>
          </a:ln>
        </p:spPr>
        <p:txBody>
          <a:bodyPr/>
          <a:lstStyle/>
          <a:p>
            <a:fld id="{251DE898-4E26-4425-994D-E49BB747C324}" type="slidenum">
              <a:rPr lang="en-AU">
                <a:solidFill>
                  <a:srgbClr val="000000"/>
                </a:solidFill>
              </a:rPr>
              <a:pPr/>
              <a:t>13</a:t>
            </a:fld>
            <a:endParaRPr lang="en-AU">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84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n-AU" sz="900" b="1" dirty="0" smtClean="0">
                <a:ea typeface="ＭＳ Ｐゴシック" charset="-128"/>
              </a:rPr>
              <a:t>Secure </a:t>
            </a:r>
            <a:r>
              <a:rPr lang="en-AU" sz="900" b="1" dirty="0" smtClean="0">
                <a:ea typeface="ＭＳ Ｐゴシック" charset="-128"/>
              </a:rPr>
              <a:t>medicine supply for Australia and the world</a:t>
            </a:r>
          </a:p>
          <a:p>
            <a:pPr eaLnBrk="1" hangingPunct="1">
              <a:lnSpc>
                <a:spcPct val="80000"/>
              </a:lnSpc>
              <a:spcBef>
                <a:spcPct val="0"/>
              </a:spcBef>
              <a:buFontTx/>
              <a:buChar char="•"/>
            </a:pPr>
            <a:r>
              <a:rPr lang="en-AU" sz="900" dirty="0" smtClean="0">
                <a:ea typeface="ＭＳ Ｐゴシック" charset="-128"/>
              </a:rPr>
              <a:t>Australia</a:t>
            </a:r>
            <a:r>
              <a:rPr lang="en-AU" altLang="en-US" sz="900" dirty="0" smtClean="0">
                <a:ea typeface="ＭＳ Ｐゴシック" charset="-128"/>
              </a:rPr>
              <a:t>’</a:t>
            </a:r>
            <a:r>
              <a:rPr lang="en-AU" sz="900" dirty="0" smtClean="0">
                <a:ea typeface="ＭＳ Ｐゴシック" charset="-128"/>
              </a:rPr>
              <a:t>s existing Mo-99 facilities must close by 2017. </a:t>
            </a:r>
          </a:p>
          <a:p>
            <a:pPr eaLnBrk="1" hangingPunct="1">
              <a:lnSpc>
                <a:spcPct val="80000"/>
              </a:lnSpc>
              <a:spcBef>
                <a:spcPct val="0"/>
              </a:spcBef>
              <a:buFontTx/>
              <a:buChar char="•"/>
            </a:pPr>
            <a:r>
              <a:rPr lang="en-AU" sz="900" dirty="0" smtClean="0">
                <a:ea typeface="ＭＳ Ｐゴシック" charset="-128"/>
              </a:rPr>
              <a:t>With this plant we believe we can meet demand in the US and become the primary Mo-99 supplier for Southeast Asia. </a:t>
            </a:r>
          </a:p>
          <a:p>
            <a:pPr eaLnBrk="1" hangingPunct="1">
              <a:lnSpc>
                <a:spcPct val="80000"/>
              </a:lnSpc>
              <a:spcBef>
                <a:spcPct val="0"/>
              </a:spcBef>
              <a:buFontTx/>
              <a:buChar char="•"/>
            </a:pPr>
            <a:r>
              <a:rPr lang="en-AU" sz="900" dirty="0" smtClean="0">
                <a:ea typeface="ＭＳ Ｐゴシック" charset="-128"/>
              </a:rPr>
              <a:t>95% of the world</a:t>
            </a:r>
            <a:r>
              <a:rPr lang="en-AU" altLang="en-US" sz="900" dirty="0" smtClean="0">
                <a:ea typeface="ＭＳ Ｐゴシック" charset="-128"/>
              </a:rPr>
              <a:t>’</a:t>
            </a:r>
            <a:r>
              <a:rPr lang="en-AU" sz="900" dirty="0" smtClean="0">
                <a:ea typeface="ＭＳ Ｐゴシック" charset="-128"/>
              </a:rPr>
              <a:t>s major research reactors use high enriched uranium to produce Mo-99. </a:t>
            </a:r>
          </a:p>
          <a:p>
            <a:pPr eaLnBrk="1" hangingPunct="1">
              <a:lnSpc>
                <a:spcPct val="80000"/>
              </a:lnSpc>
              <a:spcBef>
                <a:spcPct val="0"/>
              </a:spcBef>
              <a:buFontTx/>
              <a:buChar char="•"/>
            </a:pPr>
            <a:r>
              <a:rPr lang="en-AU" sz="900" dirty="0" smtClean="0">
                <a:ea typeface="ＭＳ Ｐゴシック" charset="-128"/>
              </a:rPr>
              <a:t>Australia</a:t>
            </a:r>
            <a:r>
              <a:rPr lang="en-AU" altLang="en-US" sz="900" dirty="0" smtClean="0">
                <a:ea typeface="ＭＳ Ｐゴシック" charset="-128"/>
              </a:rPr>
              <a:t>’</a:t>
            </a:r>
            <a:r>
              <a:rPr lang="en-AU" sz="900" dirty="0" smtClean="0">
                <a:ea typeface="ＭＳ Ｐゴシック" charset="-128"/>
              </a:rPr>
              <a:t>s OPAL research reactor operates with low enriched uranium targets and ANSTO has the benefit of many years of experience in Mo-99 production using low enriched uranium. </a:t>
            </a:r>
          </a:p>
          <a:p>
            <a:pPr eaLnBrk="1" hangingPunct="1">
              <a:lnSpc>
                <a:spcPct val="80000"/>
              </a:lnSpc>
              <a:spcBef>
                <a:spcPct val="0"/>
              </a:spcBef>
              <a:buFontTx/>
              <a:buChar char="•"/>
            </a:pPr>
            <a:r>
              <a:rPr lang="en-AU" sz="900" dirty="0" smtClean="0">
                <a:ea typeface="ＭＳ Ｐゴシック" charset="-128"/>
              </a:rPr>
              <a:t>ANSTO has the opportunity to be the world</a:t>
            </a:r>
            <a:r>
              <a:rPr lang="en-AU" altLang="en-US" sz="900" dirty="0" smtClean="0">
                <a:ea typeface="ＭＳ Ｐゴシック" charset="-128"/>
              </a:rPr>
              <a:t>’</a:t>
            </a:r>
            <a:r>
              <a:rPr lang="en-AU" sz="900" dirty="0" smtClean="0">
                <a:ea typeface="ＭＳ Ｐゴシック" charset="-128"/>
              </a:rPr>
              <a:t>s first large-scale producer of Mo-99 sourced from low-enriched uranium. </a:t>
            </a:r>
          </a:p>
          <a:p>
            <a:pPr eaLnBrk="1" hangingPunct="1">
              <a:lnSpc>
                <a:spcPct val="80000"/>
              </a:lnSpc>
              <a:spcBef>
                <a:spcPct val="0"/>
              </a:spcBef>
              <a:buFontTx/>
              <a:buChar char="•"/>
            </a:pPr>
            <a:r>
              <a:rPr lang="en-AU" sz="900" dirty="0" smtClean="0">
                <a:ea typeface="ＭＳ Ｐゴシック" charset="-128"/>
              </a:rPr>
              <a:t>This represents and important confluence of peaceful uses of nuclear technology and international nuclear security goals. </a:t>
            </a:r>
          </a:p>
          <a:p>
            <a:pPr eaLnBrk="1" hangingPunct="1">
              <a:lnSpc>
                <a:spcPct val="80000"/>
              </a:lnSpc>
              <a:spcBef>
                <a:spcPct val="0"/>
              </a:spcBef>
            </a:pPr>
            <a:endParaRPr lang="en-AU" sz="900" b="1" dirty="0" smtClean="0">
              <a:ea typeface="ＭＳ Ｐゴシック" charset="-128"/>
            </a:endParaRPr>
          </a:p>
          <a:p>
            <a:pPr eaLnBrk="1" hangingPunct="1">
              <a:lnSpc>
                <a:spcPct val="80000"/>
              </a:lnSpc>
              <a:spcBef>
                <a:spcPct val="0"/>
              </a:spcBef>
            </a:pPr>
            <a:r>
              <a:rPr lang="en-AU" sz="900" b="1" dirty="0" smtClean="0">
                <a:ea typeface="ＭＳ Ｐゴシック" charset="-128"/>
              </a:rPr>
              <a:t>Driving global non-proliferation </a:t>
            </a:r>
            <a:r>
              <a:rPr lang="en-AU" sz="900" dirty="0" smtClean="0">
                <a:ea typeface="ＭＳ Ｐゴシック" charset="-128"/>
              </a:rPr>
              <a:t>(pictured is Mr Yukiya Amano, Director General of the IAEA)</a:t>
            </a:r>
          </a:p>
          <a:p>
            <a:r>
              <a:rPr lang="en-AU" sz="900" dirty="0" smtClean="0">
                <a:ea typeface="ＭＳ Ｐゴシック" charset="-128"/>
              </a:rPr>
              <a:t>Mo-99 is used in 45 million procedures worldwide every year, and currently most of that global Mo-99 supply is produced in reactors fuelled by Highly Enriched Uranium. </a:t>
            </a:r>
          </a:p>
          <a:p>
            <a:r>
              <a:rPr lang="en-AU" sz="900" dirty="0" smtClean="0">
                <a:ea typeface="ＭＳ Ｐゴシック" charset="-128"/>
              </a:rPr>
              <a:t> </a:t>
            </a:r>
          </a:p>
          <a:p>
            <a:r>
              <a:rPr lang="en-AU" sz="900" dirty="0" smtClean="0">
                <a:ea typeface="ＭＳ Ｐゴシック" charset="-128"/>
              </a:rPr>
              <a:t>The fact is Highly Enriched Uranium can be used in nuclear weapons. That</a:t>
            </a:r>
            <a:r>
              <a:rPr lang="en-AU" altLang="en-US" sz="900" dirty="0" smtClean="0">
                <a:ea typeface="ＭＳ Ｐゴシック" charset="-128"/>
              </a:rPr>
              <a:t>’</a:t>
            </a:r>
            <a:r>
              <a:rPr lang="en-AU" sz="900" dirty="0" smtClean="0">
                <a:ea typeface="ＭＳ Ｐゴシック" charset="-128"/>
              </a:rPr>
              <a:t>s why alternative manufacturing processes for this important medicine are highly desirable – as recognised by the fact the US has put measures in place to favour Mo-99 produced in reactors fuelled by proliferation-proof low enriched uranium, such as that made in Australia</a:t>
            </a:r>
            <a:r>
              <a:rPr lang="en-AU" altLang="en-US" sz="900" dirty="0" smtClean="0">
                <a:ea typeface="ＭＳ Ｐゴシック" charset="-128"/>
              </a:rPr>
              <a:t>’</a:t>
            </a:r>
            <a:r>
              <a:rPr lang="en-AU" sz="900" dirty="0" smtClean="0">
                <a:ea typeface="ＭＳ Ｐゴシック" charset="-128"/>
              </a:rPr>
              <a:t>s OPAL</a:t>
            </a:r>
            <a:r>
              <a:rPr lang="en-AU" altLang="en-US" sz="900" dirty="0" smtClean="0">
                <a:ea typeface="ＭＳ Ｐゴシック" charset="-128"/>
              </a:rPr>
              <a:t>’</a:t>
            </a:r>
            <a:r>
              <a:rPr lang="en-AU" sz="900" dirty="0" smtClean="0">
                <a:ea typeface="ＭＳ Ｐゴシック" charset="-128"/>
              </a:rPr>
              <a:t>s reactor. </a:t>
            </a:r>
          </a:p>
          <a:p>
            <a:r>
              <a:rPr lang="en-AU" sz="900" dirty="0" smtClean="0">
                <a:ea typeface="ＭＳ Ｐゴシック" charset="-128"/>
              </a:rPr>
              <a:t> </a:t>
            </a:r>
          </a:p>
          <a:p>
            <a:r>
              <a:rPr lang="en-AU" sz="900" dirty="0" smtClean="0">
                <a:ea typeface="ＭＳ Ｐゴシック" charset="-128"/>
              </a:rPr>
              <a:t>The development of this facility – and a global supply of Mo-99 in Australia - significantly strengthens Australia</a:t>
            </a:r>
            <a:r>
              <a:rPr lang="en-AU" altLang="en-US" sz="900" dirty="0" smtClean="0">
                <a:ea typeface="ＭＳ Ｐゴシック" charset="-128"/>
              </a:rPr>
              <a:t>’</a:t>
            </a:r>
            <a:r>
              <a:rPr lang="en-AU" sz="900" dirty="0" smtClean="0">
                <a:ea typeface="ＭＳ Ｐゴシック" charset="-128"/>
              </a:rPr>
              <a:t>s position as an important contributor to global nuclear security and non-proliferation. </a:t>
            </a:r>
          </a:p>
          <a:p>
            <a:r>
              <a:rPr lang="en-AU" sz="900" dirty="0" smtClean="0">
                <a:ea typeface="ＭＳ Ｐゴシック" charset="-128"/>
              </a:rPr>
              <a:t> </a:t>
            </a:r>
          </a:p>
          <a:p>
            <a:r>
              <a:rPr lang="en-AU" sz="900" dirty="0" smtClean="0">
                <a:ea typeface="ＭＳ Ｐゴシック" charset="-128"/>
              </a:rPr>
              <a:t>By providing a viable alternative to medicine produced from Highly Enriched Uranium reactors, we are providing one less reason to have them.</a:t>
            </a:r>
          </a:p>
          <a:p>
            <a:pPr eaLnBrk="1" hangingPunct="1">
              <a:lnSpc>
                <a:spcPct val="80000"/>
              </a:lnSpc>
              <a:spcBef>
                <a:spcPct val="0"/>
              </a:spcBef>
            </a:pPr>
            <a:endParaRPr lang="en-AU" sz="900" b="1" dirty="0" smtClean="0">
              <a:ea typeface="ＭＳ Ｐゴシック" charset="-128"/>
            </a:endParaRPr>
          </a:p>
          <a:p>
            <a:pPr eaLnBrk="1" hangingPunct="1">
              <a:lnSpc>
                <a:spcPct val="80000"/>
              </a:lnSpc>
              <a:spcBef>
                <a:spcPct val="0"/>
              </a:spcBef>
            </a:pPr>
            <a:r>
              <a:rPr lang="en-AU" sz="900" b="1" dirty="0" smtClean="0">
                <a:ea typeface="ＭＳ Ｐゴシック" charset="-128"/>
              </a:rPr>
              <a:t>Showcasing Australian innovation</a:t>
            </a:r>
          </a:p>
          <a:p>
            <a:pPr eaLnBrk="1" hangingPunct="1">
              <a:lnSpc>
                <a:spcPct val="80000"/>
              </a:lnSpc>
              <a:spcBef>
                <a:spcPct val="0"/>
              </a:spcBef>
            </a:pPr>
            <a:r>
              <a:rPr lang="en-AU" sz="900" dirty="0" smtClean="0">
                <a:ea typeface="ＭＳ Ｐゴシック" charset="-128"/>
              </a:rPr>
              <a:t>Creating 100 ongoing high-tech manufacturing jobs.</a:t>
            </a:r>
          </a:p>
          <a:p>
            <a:pPr eaLnBrk="1" hangingPunct="1">
              <a:lnSpc>
                <a:spcPct val="80000"/>
              </a:lnSpc>
              <a:spcBef>
                <a:spcPct val="0"/>
              </a:spcBef>
            </a:pPr>
            <a:endParaRPr lang="en-AU" sz="900" dirty="0" smtClean="0">
              <a:ea typeface="ＭＳ Ｐゴシック" charset="-128"/>
            </a:endParaRPr>
          </a:p>
          <a:p>
            <a:pPr eaLnBrk="1" hangingPunct="1">
              <a:lnSpc>
                <a:spcPct val="80000"/>
              </a:lnSpc>
              <a:spcBef>
                <a:spcPct val="0"/>
              </a:spcBef>
            </a:pPr>
            <a:r>
              <a:rPr lang="en-AU" sz="900" dirty="0" smtClean="0">
                <a:latin typeface="Arial" charset="0"/>
                <a:ea typeface="ＭＳ Ｐゴシック" charset="-128"/>
                <a:cs typeface="Arial" charset="0"/>
              </a:rPr>
              <a:t>Synroc plant will safely and economically treat waste and showcase Australian innovation to encourage other countries to adopt our technology.</a:t>
            </a:r>
          </a:p>
          <a:p>
            <a:pPr eaLnBrk="1" hangingPunct="1">
              <a:lnSpc>
                <a:spcPct val="80000"/>
              </a:lnSpc>
              <a:spcBef>
                <a:spcPct val="0"/>
              </a:spcBef>
            </a:pPr>
            <a:endParaRPr lang="en-AU" sz="900" dirty="0" smtClean="0">
              <a:ea typeface="ＭＳ Ｐゴシック" charset="-128"/>
            </a:endParaRPr>
          </a:p>
          <a:p>
            <a:pPr eaLnBrk="1" hangingPunct="1">
              <a:lnSpc>
                <a:spcPct val="80000"/>
              </a:lnSpc>
              <a:spcBef>
                <a:spcPct val="0"/>
              </a:spcBef>
              <a:buFontTx/>
              <a:buChar char="•"/>
            </a:pPr>
            <a:endParaRPr lang="en-AU" sz="900" dirty="0" smtClean="0">
              <a:ea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F55D5B-BF7A-4581-8019-8AE896C63034}" type="slidenum">
              <a:rPr lang="en-AU" smtClean="0"/>
              <a:t>15</a:t>
            </a:fld>
            <a:endParaRPr lang="en-AU"/>
          </a:p>
        </p:txBody>
      </p:sp>
    </p:spTree>
    <p:extLst>
      <p:ext uri="{BB962C8B-B14F-4D97-AF65-F5344CB8AC3E}">
        <p14:creationId xmlns:p14="http://schemas.microsoft.com/office/powerpoint/2010/main" val="2775885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bwMode="auto">
          <a:xfrm>
            <a:off x="381000" y="685800"/>
            <a:ext cx="6097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521" indent="-228521">
              <a:spcBef>
                <a:spcPct val="0"/>
              </a:spcBef>
              <a:buFontTx/>
              <a:buChar char="•"/>
              <a:defRPr/>
            </a:pPr>
            <a:r>
              <a:rPr lang="en-AU" dirty="0" smtClean="0"/>
              <a:t>Synroc is the best way to make waste safe for future generations.</a:t>
            </a:r>
          </a:p>
          <a:p>
            <a:pPr marL="228521" indent="-228521">
              <a:spcBef>
                <a:spcPct val="0"/>
              </a:spcBef>
              <a:buFontTx/>
              <a:buChar char="•"/>
              <a:defRPr/>
            </a:pPr>
            <a:r>
              <a:rPr lang="en-AU" dirty="0" smtClean="0"/>
              <a:t>Over 12,000 litres of liquid nuclear waste has been generated since Australia began small-scale manufacturing of nuclear medicines some 43 years ago. There is also small amounts of nuclear waste stored at 100 locations across Australia. </a:t>
            </a:r>
          </a:p>
          <a:p>
            <a:pPr marL="228521" indent="-228521">
              <a:spcBef>
                <a:spcPct val="0"/>
              </a:spcBef>
              <a:buFontTx/>
              <a:buChar char="•"/>
              <a:defRPr/>
            </a:pPr>
            <a:r>
              <a:rPr lang="en-AU" dirty="0" smtClean="0"/>
              <a:t>In addition, the proposed new Mo-99 manufacturing facility will generate an additional 4000 litres of waste </a:t>
            </a:r>
          </a:p>
          <a:p>
            <a:pPr marL="228521" indent="-228521">
              <a:spcBef>
                <a:spcPct val="0"/>
              </a:spcBef>
              <a:buFontTx/>
              <a:buChar char="•"/>
              <a:defRPr/>
            </a:pPr>
            <a:r>
              <a:rPr lang="en-AU" dirty="0" smtClean="0"/>
              <a:t>This waste is an accepted responsibility of the Government.</a:t>
            </a:r>
          </a:p>
          <a:p>
            <a:pPr marL="228521" indent="-228521">
              <a:spcBef>
                <a:spcPct val="0"/>
              </a:spcBef>
              <a:buFontTx/>
              <a:buChar char="•"/>
              <a:defRPr/>
            </a:pPr>
            <a:r>
              <a:rPr lang="en-AU" dirty="0" smtClean="0"/>
              <a:t>At the moment this waste is stored on site at ANSTO in liquid tanks. Although those tanks are currently safe, nuclear waste cannot be stored in liquid form indefinitely and must be converted into a form suitable for permanent storage. </a:t>
            </a:r>
          </a:p>
          <a:p>
            <a:pPr marL="228521" indent="-228521">
              <a:spcBef>
                <a:spcPct val="0"/>
              </a:spcBef>
              <a:buFontTx/>
              <a:buChar char="•"/>
              <a:defRPr/>
            </a:pPr>
            <a:r>
              <a:rPr lang="en-AU" dirty="0" smtClean="0"/>
              <a:t>Mo-99 producers all over the world have the same problem in treating their waste. </a:t>
            </a:r>
          </a:p>
          <a:p>
            <a:pPr marL="228521" indent="-228521">
              <a:spcBef>
                <a:spcPct val="0"/>
              </a:spcBef>
              <a:buFontTx/>
              <a:buChar char="•"/>
              <a:defRPr/>
            </a:pPr>
            <a:r>
              <a:rPr lang="en-AU" dirty="0" smtClean="0"/>
              <a:t>Build a demonstration plant – countries already showing interest but they need to see the demonstration plant</a:t>
            </a:r>
          </a:p>
          <a:p>
            <a:pPr marL="228521" indent="-228521">
              <a:spcBef>
                <a:spcPct val="0"/>
              </a:spcBef>
              <a:buFontTx/>
              <a:buChar char="•"/>
              <a:defRPr/>
            </a:pPr>
            <a:r>
              <a:rPr lang="en-AU" dirty="0" smtClean="0"/>
              <a:t>Synroc technology could be exported by Australia to those countries, this is a future industry for Australia. Already have interest from the Department of Environment in the US, </a:t>
            </a:r>
            <a:r>
              <a:rPr lang="en-AU" dirty="0" err="1" smtClean="0"/>
              <a:t>Sellafield</a:t>
            </a:r>
            <a:r>
              <a:rPr lang="en-AU" dirty="0" smtClean="0"/>
              <a:t> in the UK and SCK-SEN in Belgium.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bwMode="auto">
          <a:xfrm>
            <a:off x="381000" y="685800"/>
            <a:ext cx="6096000"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AU" altLang="en-US" dirty="0" smtClean="0"/>
              <a:t>Without a collocated Synroc plant, Australia’s existing waste would need to be processed using older methods such as cementation. </a:t>
            </a:r>
          </a:p>
          <a:p>
            <a:pPr eaLnBrk="1" hangingPunct="1">
              <a:spcBef>
                <a:spcPct val="0"/>
              </a:spcBef>
              <a:buFontTx/>
              <a:buChar char="•"/>
            </a:pPr>
            <a:r>
              <a:rPr lang="en-AU" altLang="en-US" dirty="0" smtClean="0"/>
              <a:t>Cementation is not viable because the final storage volume for cementation-treated waste is 100 times larger than Synroc-treated waste. </a:t>
            </a:r>
          </a:p>
          <a:p>
            <a:pPr eaLnBrk="1" hangingPunct="1">
              <a:spcBef>
                <a:spcPct val="0"/>
              </a:spcBef>
              <a:buFontTx/>
              <a:buChar char="•"/>
            </a:pPr>
            <a:r>
              <a:rPr lang="en-AU" altLang="en-US" dirty="0" smtClean="0"/>
              <a:t>This means significantly higher transport and storage costs. </a:t>
            </a:r>
          </a:p>
          <a:p>
            <a:pPr eaLnBrk="1" hangingPunct="1">
              <a:spcBef>
                <a:spcPct val="0"/>
              </a:spcBef>
              <a:buFontTx/>
              <a:buChar char="•"/>
            </a:pPr>
            <a:r>
              <a:rPr lang="en-AU" altLang="en-US" dirty="0" smtClean="0"/>
              <a:t>The only other alternative is to build more liquid storage tanks on site, early estimates are that this could cost $3.5 million for each additional storage tank. </a:t>
            </a:r>
          </a:p>
          <a:p>
            <a:pPr eaLnBrk="1" hangingPunct="1">
              <a:spcBef>
                <a:spcPct val="0"/>
              </a:spcBef>
              <a:buFontTx/>
              <a:buChar char="•"/>
            </a:pPr>
            <a:r>
              <a:rPr lang="en-AU" altLang="en-US" dirty="0" smtClean="0"/>
              <a:t>There are 55 storage tanks on site at ANSTO which will eventually need replacing if the Synroc facility is not built. </a:t>
            </a:r>
          </a:p>
          <a:p>
            <a:pPr eaLnBrk="1" hangingPunct="1">
              <a:spcBef>
                <a:spcPct val="0"/>
              </a:spcBef>
            </a:pPr>
            <a:endParaRPr lang="en-AU"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AU" altLang="en-US" dirty="0" smtClean="0">
                <a:ea typeface="ＭＳ Ｐゴシック" pitchFamily="34" charset="-128"/>
              </a:rPr>
              <a:t>Without a collocated Synroc plant, Australia’s existing waste would need to be processed using older methods such as cementation. </a:t>
            </a:r>
          </a:p>
          <a:p>
            <a:pPr eaLnBrk="1" hangingPunct="1">
              <a:spcBef>
                <a:spcPct val="0"/>
              </a:spcBef>
              <a:buFontTx/>
              <a:buChar char="•"/>
            </a:pPr>
            <a:r>
              <a:rPr lang="en-AU" altLang="en-US" dirty="0" smtClean="0">
                <a:ea typeface="ＭＳ Ｐゴシック" pitchFamily="34" charset="-128"/>
              </a:rPr>
              <a:t>Cementation is not viable because the final storage volume for cementation-treated waste is 100 times larger than Synroc-treated waste. </a:t>
            </a:r>
          </a:p>
          <a:p>
            <a:pPr eaLnBrk="1" hangingPunct="1">
              <a:spcBef>
                <a:spcPct val="0"/>
              </a:spcBef>
              <a:buFontTx/>
              <a:buChar char="•"/>
            </a:pPr>
            <a:r>
              <a:rPr lang="en-AU" altLang="en-US" dirty="0" smtClean="0">
                <a:ea typeface="ＭＳ Ｐゴシック" pitchFamily="34" charset="-128"/>
              </a:rPr>
              <a:t>This means significantly higher transport and storage costs. </a:t>
            </a:r>
          </a:p>
          <a:p>
            <a:pPr eaLnBrk="1" hangingPunct="1">
              <a:spcBef>
                <a:spcPct val="0"/>
              </a:spcBef>
              <a:buFontTx/>
              <a:buChar char="•"/>
            </a:pPr>
            <a:r>
              <a:rPr lang="en-AU" altLang="en-US" dirty="0" smtClean="0">
                <a:ea typeface="ＭＳ Ｐゴシック" pitchFamily="34" charset="-128"/>
              </a:rPr>
              <a:t>The only other alternative is to build more liquid storage tanks on site, early estimates are that this could cost $3.5 million for each additional storage tank. </a:t>
            </a:r>
          </a:p>
          <a:p>
            <a:pPr eaLnBrk="1" hangingPunct="1">
              <a:spcBef>
                <a:spcPct val="0"/>
              </a:spcBef>
              <a:buFontTx/>
              <a:buChar char="•"/>
            </a:pPr>
            <a:r>
              <a:rPr lang="en-AU" altLang="en-US" dirty="0" smtClean="0">
                <a:ea typeface="ＭＳ Ｐゴシック" pitchFamily="34" charset="-128"/>
              </a:rPr>
              <a:t>There are 55 storage tanks on site at ANSTO which will eventually need replacing if the Synroc facility is not built. </a:t>
            </a:r>
          </a:p>
          <a:p>
            <a:pPr eaLnBrk="1" hangingPunct="1">
              <a:spcBef>
                <a:spcPct val="0"/>
              </a:spcBef>
            </a:pPr>
            <a:endParaRPr lang="en-AU" altLang="en-US" dirty="0" smtClean="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F55D5B-BF7A-4581-8019-8AE896C63034}" type="slidenum">
              <a:rPr lang="en-AU" smtClean="0"/>
              <a:t>19</a:t>
            </a:fld>
            <a:endParaRPr lang="en-AU"/>
          </a:p>
        </p:txBody>
      </p:sp>
    </p:spTree>
    <p:extLst>
      <p:ext uri="{BB962C8B-B14F-4D97-AF65-F5344CB8AC3E}">
        <p14:creationId xmlns:p14="http://schemas.microsoft.com/office/powerpoint/2010/main" val="3317875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bwMode="auto">
          <a:noFill/>
          <a:ln>
            <a:miter lim="800000"/>
            <a:headEnd/>
            <a:tailEnd/>
          </a:ln>
        </p:spPr>
        <p:txBody>
          <a:bodyPr/>
          <a:lstStyle/>
          <a:p>
            <a:fld id="{075DE216-6EAA-46DA-91C5-89FEDE44E554}" type="slidenum">
              <a:rPr lang="en-AU">
                <a:solidFill>
                  <a:srgbClr val="000000"/>
                </a:solidFill>
              </a:rPr>
              <a:pPr/>
              <a:t>3</a:t>
            </a:fld>
            <a:endParaRPr lang="en-AU">
              <a:solidFill>
                <a:srgbClr val="000000"/>
              </a:solidFill>
            </a:endParaRPr>
          </a:p>
        </p:txBody>
      </p:sp>
      <p:sp>
        <p:nvSpPr>
          <p:cNvPr id="312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9140"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eaLnBrk="1" hangingPunct="1">
              <a:spcAft>
                <a:spcPct val="75000"/>
              </a:spcAft>
              <a:buFontTx/>
              <a:buChar char="•"/>
              <a:defRPr/>
            </a:pPr>
            <a:r>
              <a:rPr lang="en-US" sz="1000" dirty="0" smtClean="0">
                <a:latin typeface="Arial" pitchFamily="34" charset="0"/>
                <a:cs typeface="Arial" pitchFamily="34" charset="0"/>
              </a:rPr>
              <a:t>Design, build and operate new Mo-99 production with IP licensed from NTP and build and operate </a:t>
            </a:r>
            <a:r>
              <a:rPr lang="en-US" sz="1000" dirty="0" err="1" smtClean="0">
                <a:latin typeface="Arial" pitchFamily="34" charset="0"/>
                <a:cs typeface="Arial" pitchFamily="34" charset="0"/>
              </a:rPr>
              <a:t>Synroc</a:t>
            </a:r>
            <a:r>
              <a:rPr lang="en-US" sz="1000" dirty="0" smtClean="0">
                <a:latin typeface="Arial" pitchFamily="34" charset="0"/>
                <a:cs typeface="Arial" pitchFamily="34" charset="0"/>
              </a:rPr>
              <a:t> facilities using ANSTO IP at ANSTO by June 2015</a:t>
            </a:r>
          </a:p>
          <a:p>
            <a:pPr marL="342900" indent="-342900" eaLnBrk="1" hangingPunct="1">
              <a:spcAft>
                <a:spcPct val="75000"/>
              </a:spcAft>
              <a:buFontTx/>
              <a:buChar char="•"/>
              <a:defRPr/>
            </a:pPr>
            <a:endParaRPr lang="en-US" sz="1000" dirty="0" smtClean="0">
              <a:latin typeface="Arial" pitchFamily="34" charset="0"/>
              <a:cs typeface="Arial" pitchFamily="34" charset="0"/>
            </a:endParaRPr>
          </a:p>
          <a:p>
            <a:pPr marL="342900" indent="-342900" eaLnBrk="1" hangingPunct="1">
              <a:buFontTx/>
              <a:buChar char="•"/>
              <a:defRPr/>
            </a:pPr>
            <a:r>
              <a:rPr lang="en-US" sz="1000" dirty="0" smtClean="0">
                <a:latin typeface="Arial" pitchFamily="34" charset="0"/>
                <a:cs typeface="Arial" pitchFamily="34" charset="0"/>
              </a:rPr>
              <a:t>Mo-99 Facility capacity = 3,600 6 day </a:t>
            </a:r>
            <a:r>
              <a:rPr lang="en-US" sz="1000" dirty="0" err="1" smtClean="0">
                <a:latin typeface="Arial" pitchFamily="34" charset="0"/>
                <a:cs typeface="Arial" pitchFamily="34" charset="0"/>
              </a:rPr>
              <a:t>Ci</a:t>
            </a:r>
            <a:r>
              <a:rPr lang="en-US" sz="1000" dirty="0" smtClean="0">
                <a:latin typeface="Arial" pitchFamily="34" charset="0"/>
                <a:cs typeface="Arial" pitchFamily="34" charset="0"/>
              </a:rPr>
              <a:t> per </a:t>
            </a:r>
            <a:r>
              <a:rPr lang="en-US" sz="1000" dirty="0" err="1" smtClean="0">
                <a:latin typeface="Arial" pitchFamily="34" charset="0"/>
                <a:cs typeface="Arial" pitchFamily="34" charset="0"/>
              </a:rPr>
              <a:t>wk</a:t>
            </a:r>
            <a:r>
              <a:rPr lang="en-US" sz="1000" dirty="0" smtClean="0">
                <a:latin typeface="Arial" pitchFamily="34" charset="0"/>
                <a:cs typeface="Arial" pitchFamily="34" charset="0"/>
              </a:rPr>
              <a:t> (42 </a:t>
            </a:r>
            <a:r>
              <a:rPr lang="en-US" sz="1000" dirty="0" err="1" smtClean="0">
                <a:latin typeface="Arial" pitchFamily="34" charset="0"/>
                <a:cs typeface="Arial" pitchFamily="34" charset="0"/>
              </a:rPr>
              <a:t>wks</a:t>
            </a:r>
            <a:r>
              <a:rPr lang="en-US" sz="1000" dirty="0" smtClean="0">
                <a:latin typeface="Arial" pitchFamily="34" charset="0"/>
                <a:cs typeface="Arial" pitchFamily="34" charset="0"/>
              </a:rPr>
              <a:t>)</a:t>
            </a:r>
          </a:p>
          <a:p>
            <a:pPr lvl="1" eaLnBrk="1" hangingPunct="1">
              <a:buFontTx/>
              <a:buChar char="–"/>
              <a:defRPr/>
            </a:pPr>
            <a:r>
              <a:rPr lang="en-US" sz="1000" dirty="0" smtClean="0">
                <a:latin typeface="Arial" pitchFamily="34" charset="0"/>
                <a:cs typeface="Arial" pitchFamily="34" charset="0"/>
              </a:rPr>
              <a:t>150 domestic, 350 contingency, balance exportable</a:t>
            </a:r>
          </a:p>
          <a:p>
            <a:pPr lvl="1" eaLnBrk="1" hangingPunct="1">
              <a:spcAft>
                <a:spcPct val="75000"/>
              </a:spcAft>
              <a:buFontTx/>
              <a:buChar char="–"/>
              <a:defRPr/>
            </a:pPr>
            <a:r>
              <a:rPr lang="en-US" sz="1000" dirty="0" smtClean="0">
                <a:latin typeface="Arial" pitchFamily="34" charset="0"/>
                <a:cs typeface="Arial" pitchFamily="34" charset="0"/>
              </a:rPr>
              <a:t>estimated revenue circa A$2m per week</a:t>
            </a:r>
          </a:p>
          <a:p>
            <a:pPr lvl="1" eaLnBrk="1" hangingPunct="1">
              <a:spcAft>
                <a:spcPct val="75000"/>
              </a:spcAft>
              <a:buFontTx/>
              <a:buChar char="–"/>
              <a:defRPr/>
            </a:pPr>
            <a:endParaRPr lang="en-US" sz="1000" dirty="0" smtClean="0">
              <a:latin typeface="Arial" pitchFamily="34" charset="0"/>
              <a:cs typeface="Arial" pitchFamily="34" charset="0"/>
            </a:endParaRPr>
          </a:p>
          <a:p>
            <a:pPr marL="342900" indent="-342900" eaLnBrk="1" hangingPunct="1">
              <a:buFontTx/>
              <a:buChar char="•"/>
              <a:defRPr/>
            </a:pPr>
            <a:r>
              <a:rPr lang="en-US" sz="1000" dirty="0" smtClean="0">
                <a:latin typeface="Arial" pitchFamily="34" charset="0"/>
                <a:cs typeface="Arial" pitchFamily="34" charset="0"/>
              </a:rPr>
              <a:t>SYNROC Facility capacity = 100-150 HIP cans/year</a:t>
            </a:r>
          </a:p>
          <a:p>
            <a:pPr lvl="1" eaLnBrk="1" hangingPunct="1">
              <a:buFontTx/>
              <a:buChar char="–"/>
              <a:defRPr/>
            </a:pPr>
            <a:r>
              <a:rPr lang="en-US" sz="1000" dirty="0" smtClean="0">
                <a:latin typeface="Arial" pitchFamily="34" charset="0"/>
                <a:cs typeface="Arial" pitchFamily="34" charset="0"/>
              </a:rPr>
              <a:t>Treatment of both legacy acidic and new alkaline wastes</a:t>
            </a:r>
          </a:p>
          <a:p>
            <a:pPr lvl="1" eaLnBrk="1" hangingPunct="1">
              <a:spcAft>
                <a:spcPct val="75000"/>
              </a:spcAft>
              <a:buFontTx/>
              <a:buChar char="–"/>
              <a:defRPr/>
            </a:pPr>
            <a:r>
              <a:rPr lang="en-US" sz="1000" dirty="0" smtClean="0">
                <a:latin typeface="Arial" pitchFamily="34" charset="0"/>
                <a:cs typeface="Arial" pitchFamily="34" charset="0"/>
              </a:rPr>
              <a:t>Final storage volume 100 times </a:t>
            </a:r>
            <a:r>
              <a:rPr lang="en-US" sz="1000" dirty="0" smtClean="0">
                <a:solidFill>
                  <a:schemeClr val="accent2"/>
                </a:solidFill>
                <a:latin typeface="Arial" pitchFamily="34" charset="0"/>
                <a:cs typeface="Arial" pitchFamily="34" charset="0"/>
              </a:rPr>
              <a:t>LESS</a:t>
            </a:r>
            <a:r>
              <a:rPr lang="en-US" sz="1000" dirty="0" smtClean="0">
                <a:latin typeface="Arial" pitchFamily="34" charset="0"/>
                <a:cs typeface="Arial" pitchFamily="34" charset="0"/>
              </a:rPr>
              <a:t> than for Cementation </a:t>
            </a:r>
          </a:p>
          <a:p>
            <a:pPr>
              <a:defRPr/>
            </a:pPr>
            <a:endParaRPr lang="en-AU" dirty="0" smtClean="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noFill/>
          <a:ln>
            <a:solidFill>
              <a:srgbClr val="000000"/>
            </a:solidFill>
            <a:miter lim="800000"/>
            <a:headEnd/>
            <a:tailEnd/>
          </a:ln>
        </p:spPr>
      </p:sp>
      <p:sp>
        <p:nvSpPr>
          <p:cNvPr id="313347"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dirty="0" smtClean="0">
                <a:ea typeface="ＭＳ Ｐゴシック" charset="-128"/>
              </a:rPr>
              <a:t>Central part of ANSTO</a:t>
            </a:r>
            <a:r>
              <a:rPr lang="en-AU" altLang="en-US" dirty="0" smtClean="0">
                <a:ea typeface="ＭＳ Ｐゴシック" charset="-128"/>
              </a:rPr>
              <a:t>’</a:t>
            </a:r>
            <a:r>
              <a:rPr lang="en-AU" dirty="0" smtClean="0">
                <a:ea typeface="ＭＳ Ｐゴシック" charset="-128"/>
              </a:rPr>
              <a:t>s Business is production of nuclear medicines – one in two Australians – 470,000 </a:t>
            </a:r>
            <a:r>
              <a:rPr lang="en-AU" dirty="0" err="1" smtClean="0">
                <a:ea typeface="ＭＳ Ｐゴシック" charset="-128"/>
              </a:rPr>
              <a:t>medicare</a:t>
            </a:r>
            <a:endParaRPr lang="en-AU" dirty="0" smtClean="0">
              <a:ea typeface="ＭＳ Ｐゴシック" charset="-128"/>
            </a:endParaRPr>
          </a:p>
          <a:p>
            <a:endParaRPr lang="en-AU" dirty="0" smtClean="0">
              <a:ea typeface="ＭＳ Ｐゴシック" charset="-128"/>
            </a:endParaRPr>
          </a:p>
        </p:txBody>
      </p:sp>
      <p:sp>
        <p:nvSpPr>
          <p:cNvPr id="313348" name="Slide Number Placeholder 3"/>
          <p:cNvSpPr>
            <a:spLocks noGrp="1"/>
          </p:cNvSpPr>
          <p:nvPr>
            <p:ph type="sldNum" sz="quarter" idx="5"/>
          </p:nvPr>
        </p:nvSpPr>
        <p:spPr bwMode="auto">
          <a:noFill/>
          <a:ln>
            <a:miter lim="800000"/>
            <a:headEnd/>
            <a:tailEnd/>
          </a:ln>
        </p:spPr>
        <p:txBody>
          <a:bodyPr/>
          <a:lstStyle/>
          <a:p>
            <a:fld id="{1D69D97A-9BA2-4EF0-8C27-6CFB37A90C48}" type="slidenum">
              <a:rPr lang="en-US">
                <a:solidFill>
                  <a:srgbClr val="000000"/>
                </a:solidFill>
              </a:rPr>
              <a:pPr/>
              <a:t>4</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smtClean="0"/>
              <a:t>Central part of ANSTO’s Business is production of nuclear medicines – one in two Australians – 470,000 Medicare</a:t>
            </a:r>
          </a:p>
          <a:p>
            <a:endParaRPr lang="en-AU" altLang="en-US" dirty="0" smtClean="0"/>
          </a:p>
          <a:p>
            <a:r>
              <a:rPr lang="en-AU" altLang="en-US" dirty="0" smtClean="0"/>
              <a:t>Project we’ve been working on to protect both local and international supply of these medicines. Two notes of caution:</a:t>
            </a:r>
          </a:p>
          <a:p>
            <a:endParaRPr lang="en-AU" altLang="en-US" dirty="0" smtClean="0"/>
          </a:p>
          <a:p>
            <a:pPr>
              <a:buFontTx/>
              <a:buAutoNum type="arabicPeriod"/>
            </a:pPr>
            <a:r>
              <a:rPr lang="en-AU" altLang="en-US" dirty="0" smtClean="0"/>
              <a:t>This is a proposal only – it isn’t funded yet</a:t>
            </a:r>
          </a:p>
          <a:p>
            <a:pPr>
              <a:buFontTx/>
              <a:buAutoNum type="arabicPeriod"/>
            </a:pPr>
            <a:r>
              <a:rPr lang="en-AU" altLang="en-US" dirty="0" smtClean="0"/>
              <a:t>We’re currently seeking funding for this through our Minister’s Portfolio Budget submission – consider this conversation Cabinet-in-Confidence. </a:t>
            </a:r>
          </a:p>
          <a:p>
            <a:endParaRPr lang="en-US" altLang="en-US" dirty="0" smtClean="0"/>
          </a:p>
        </p:txBody>
      </p:sp>
      <p:sp>
        <p:nvSpPr>
          <p:cNvPr id="167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1FA0138-530F-4DDD-9B37-EA681D6AC58C}" type="slidenum">
              <a:rPr lang="en-AU" altLang="en-US">
                <a:solidFill>
                  <a:srgbClr val="000000"/>
                </a:solidFill>
                <a:latin typeface="Arial" charset="0"/>
              </a:rPr>
              <a:pPr eaLnBrk="1" hangingPunct="1">
                <a:spcBef>
                  <a:spcPct val="0"/>
                </a:spcBef>
              </a:pPr>
              <a:t>5</a:t>
            </a:fld>
            <a:endParaRPr lang="en-AU" altLang="en-US">
              <a:solidFill>
                <a:srgbClr val="000000"/>
              </a:solidFill>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171450" indent="-171450">
              <a:lnSpc>
                <a:spcPct val="120000"/>
              </a:lnSpc>
              <a:buFont typeface="Arial" pitchFamily="34" charset="0"/>
              <a:buChar char="•"/>
              <a:defRPr/>
            </a:pPr>
            <a:r>
              <a:rPr lang="en-US" dirty="0" smtClean="0">
                <a:latin typeface="Arial" pitchFamily="34" charset="0"/>
                <a:cs typeface="Arial" pitchFamily="34" charset="0"/>
              </a:rPr>
              <a:t>Recent critical worldwide Mo-99 shortage and ageing reactors</a:t>
            </a:r>
          </a:p>
          <a:p>
            <a:pPr marL="171450" indent="-171450">
              <a:lnSpc>
                <a:spcPct val="120000"/>
              </a:lnSpc>
              <a:buFont typeface="Arial" pitchFamily="34" charset="0"/>
              <a:buChar char="•"/>
              <a:defRPr/>
            </a:pPr>
            <a:r>
              <a:rPr lang="en-US" dirty="0" smtClean="0">
                <a:latin typeface="Arial" pitchFamily="34" charset="0"/>
                <a:cs typeface="Arial" pitchFamily="34" charset="0"/>
              </a:rPr>
              <a:t>NRU in America produces 40% of world supply and will cease to produce Mo-99 by 2016</a:t>
            </a:r>
          </a:p>
          <a:p>
            <a:pPr marL="171450" indent="-171450">
              <a:lnSpc>
                <a:spcPct val="120000"/>
              </a:lnSpc>
              <a:buFont typeface="Arial" pitchFamily="34" charset="0"/>
              <a:buChar char="•"/>
              <a:defRPr/>
            </a:pPr>
            <a:r>
              <a:rPr lang="en-US" dirty="0" smtClean="0">
                <a:latin typeface="Arial" pitchFamily="34" charset="0"/>
                <a:cs typeface="Arial" pitchFamily="34" charset="0"/>
              </a:rPr>
              <a:t>New plant will ensure constant and reliable supply of radioisotopes to benefit Australia </a:t>
            </a:r>
          </a:p>
          <a:p>
            <a:pPr marL="171450" indent="-171450">
              <a:lnSpc>
                <a:spcPct val="120000"/>
              </a:lnSpc>
              <a:buFont typeface="Arial" pitchFamily="34" charset="0"/>
              <a:buChar char="•"/>
              <a:defRPr/>
            </a:pPr>
            <a:r>
              <a:rPr lang="en-US" dirty="0" smtClean="0">
                <a:latin typeface="Arial" pitchFamily="34" charset="0"/>
                <a:cs typeface="Arial" pitchFamily="34" charset="0"/>
              </a:rPr>
              <a:t>Opportunity to play a crucial role in the international arena alongside non-proliferation</a:t>
            </a:r>
            <a:endParaRPr lang="en-AU" dirty="0" smtClean="0">
              <a:latin typeface="Arial" pitchFamily="34" charset="0"/>
              <a:cs typeface="Arial" pitchFamily="34" charset="0"/>
            </a:endParaRPr>
          </a:p>
          <a:p>
            <a:pPr>
              <a:defRPr/>
            </a:pPr>
            <a:endParaRPr lang="en-AU" dirty="0" smtClean="0">
              <a:ea typeface="ＭＳ Ｐゴシック" charset="-128"/>
            </a:endParaRPr>
          </a:p>
        </p:txBody>
      </p:sp>
      <p:sp>
        <p:nvSpPr>
          <p:cNvPr id="315396" name="Slide Number Placeholder 3"/>
          <p:cNvSpPr>
            <a:spLocks noGrp="1"/>
          </p:cNvSpPr>
          <p:nvPr>
            <p:ph type="sldNum" sz="quarter" idx="5"/>
          </p:nvPr>
        </p:nvSpPr>
        <p:spPr bwMode="auto">
          <a:noFill/>
          <a:ln>
            <a:miter lim="800000"/>
            <a:headEnd/>
            <a:tailEnd/>
          </a:ln>
        </p:spPr>
        <p:txBody>
          <a:bodyPr/>
          <a:lstStyle/>
          <a:p>
            <a:fld id="{004E2723-45AD-4A42-BF5E-CB9783E29602}" type="slidenum">
              <a:rPr lang="en-AU">
                <a:solidFill>
                  <a:srgbClr val="000000"/>
                </a:solidFill>
              </a:rPr>
              <a:pPr/>
              <a:t>6</a:t>
            </a:fld>
            <a:endParaRPr lang="en-AU">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smtClean="0"/>
              <a:t>Technetium-99m is generated from molybdenum-99, which has a half-life of 66 hours, allowing it to be transported over fairly long distances. </a:t>
            </a:r>
          </a:p>
          <a:p>
            <a:r>
              <a:rPr lang="en-AU" altLang="en-US" dirty="0" smtClean="0"/>
              <a:t>   </a:t>
            </a:r>
            <a:r>
              <a:rPr lang="en-AU" altLang="en-US" b="1" dirty="0" smtClean="0"/>
              <a:t>The Tc-99m Generator</a:t>
            </a:r>
          </a:p>
          <a:p>
            <a:r>
              <a:rPr lang="en-AU" altLang="en-US" dirty="0" smtClean="0"/>
              <a:t>Nuclear medicine is a branch of medicine that uses radioisotopes for research diagnosis and treatment of disease. For instance, technetium-99m is used in 20 million diagnostic nuclear medical procedures, half of which are bone scans, and the other half are roughly divided between kidney, heart and lung scans. Approximately 85 percent of diagnostic imaging procedures in nuclear medicine use this isotope.</a:t>
            </a:r>
          </a:p>
          <a:p>
            <a:endParaRPr lang="en-AU" altLang="en-US" dirty="0" smtClean="0"/>
          </a:p>
          <a:p>
            <a:r>
              <a:rPr lang="en-AU" altLang="en-US" dirty="0" smtClean="0"/>
              <a:t>Technetium-99 has a radioactive half-life of 212,000 years. Technetium-99m (called metastable Tc-99) decays to Tc-99 primarily by gamma emission, and has a half-life of only about 6 hours. Technetium-99 decays to form ruthenium-99, which is stable, by emitting beta and gamma radiation. </a:t>
            </a:r>
          </a:p>
          <a:p>
            <a:endParaRPr lang="en-AU" altLang="en-US" dirty="0" smtClean="0"/>
          </a:p>
          <a:p>
            <a:r>
              <a:rPr lang="en-AU" altLang="en-US" dirty="0" smtClean="0"/>
              <a:t>In this case, the nuclear reactor provides the molybdenum for the technetium generator. Molybdenum-99 has a short (66 hour) half-life, and decays to the even shorter-lived Tc-99m. </a:t>
            </a:r>
          </a:p>
          <a:p>
            <a:endParaRPr lang="en-US" altLang="en-US" dirty="0" smtClean="0"/>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B8737A4-30D0-4DBA-B85A-41D688AC515C}" type="slidenum">
              <a:rPr lang="en-AU" altLang="en-US">
                <a:solidFill>
                  <a:srgbClr val="000000"/>
                </a:solidFill>
                <a:latin typeface="Arial" charset="0"/>
              </a:rPr>
              <a:pPr eaLnBrk="1" hangingPunct="1">
                <a:spcBef>
                  <a:spcPct val="0"/>
                </a:spcBef>
              </a:pPr>
              <a:t>7</a:t>
            </a:fld>
            <a:endParaRPr lang="en-AU" altLang="en-US">
              <a:solidFill>
                <a:srgbClr val="000000"/>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i="1" smtClean="0">
              <a:latin typeface="Arial" charset="0"/>
              <a:cs typeface="Arial" charset="0"/>
            </a:endParaRPr>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C945B0-48ED-4A5B-99F0-7330CE396B12}" type="slidenum">
              <a:rPr lang="en-US" altLang="en-US">
                <a:solidFill>
                  <a:prstClr val="black"/>
                </a:solidFill>
                <a:latin typeface="Arial" charset="0"/>
              </a:rPr>
              <a:pPr eaLnBrk="1" hangingPunct="1">
                <a:spcBef>
                  <a:spcPct val="0"/>
                </a:spcBef>
              </a:pPr>
              <a:t>10</a:t>
            </a:fld>
            <a:endParaRPr lang="en-US" altLang="en-US">
              <a:solidFill>
                <a:prstClr val="black"/>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eaLnBrk="1" hangingPunct="1">
              <a:lnSpc>
                <a:spcPct val="120000"/>
              </a:lnSpc>
              <a:buFont typeface="Arial" pitchFamily="34" charset="0"/>
              <a:buChar char="•"/>
              <a:defRPr/>
            </a:pPr>
            <a:r>
              <a:rPr lang="en-US" dirty="0" smtClean="0"/>
              <a:t>Recent critical worldwide Mo-99 shortage and ageing reactors</a:t>
            </a:r>
          </a:p>
          <a:p>
            <a:pPr marL="171450" indent="-171450" eaLnBrk="1" hangingPunct="1">
              <a:lnSpc>
                <a:spcPct val="120000"/>
              </a:lnSpc>
              <a:buFont typeface="Arial" pitchFamily="34" charset="0"/>
              <a:buChar char="•"/>
              <a:defRPr/>
            </a:pPr>
            <a:r>
              <a:rPr lang="en-US" dirty="0" smtClean="0"/>
              <a:t>NRU in America produces 40% of world supply and will cease to produce Mo-99 by 2016</a:t>
            </a:r>
          </a:p>
          <a:p>
            <a:pPr marL="171450" indent="-171450" eaLnBrk="1" hangingPunct="1">
              <a:lnSpc>
                <a:spcPct val="120000"/>
              </a:lnSpc>
              <a:buFont typeface="Arial" pitchFamily="34" charset="0"/>
              <a:buChar char="•"/>
              <a:defRPr/>
            </a:pPr>
            <a:r>
              <a:rPr lang="en-US" dirty="0" smtClean="0"/>
              <a:t>New plant will ensure constant and reliable supply of radioisotopes to benefit Australia </a:t>
            </a:r>
          </a:p>
          <a:p>
            <a:pPr marL="171450" indent="-171450" eaLnBrk="1" hangingPunct="1">
              <a:lnSpc>
                <a:spcPct val="120000"/>
              </a:lnSpc>
              <a:buFont typeface="Arial" pitchFamily="34" charset="0"/>
              <a:buChar char="•"/>
              <a:defRPr/>
            </a:pPr>
            <a:r>
              <a:rPr lang="en-US" dirty="0" smtClean="0"/>
              <a:t>Opportunity to play a crucial role in the international arena alongside non-proliferation</a:t>
            </a:r>
            <a:endParaRPr lang="en-AU" dirty="0" smtClean="0"/>
          </a:p>
          <a:p>
            <a:pPr eaLnBrk="1" hangingPunct="1">
              <a:defRPr/>
            </a:pPr>
            <a:endParaRPr lang="en-AU" dirty="0" smtClean="0">
              <a:ea typeface="ＭＳ Ｐゴシック" charset="-128"/>
            </a:endParaRPr>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69B1924-6D0F-474E-B75D-33E89064EACC}" type="slidenum">
              <a:rPr lang="en-AU" altLang="en-US">
                <a:solidFill>
                  <a:srgbClr val="000000"/>
                </a:solidFill>
                <a:latin typeface="Arial" charset="0"/>
                <a:cs typeface="Arial" charset="0"/>
              </a:rPr>
              <a:pPr eaLnBrk="1" hangingPunct="1">
                <a:spcBef>
                  <a:spcPct val="0"/>
                </a:spcBef>
              </a:pPr>
              <a:t>11</a:t>
            </a:fld>
            <a:endParaRPr lang="en-AU" altLang="en-US">
              <a:solidFill>
                <a:srgbClr val="000000"/>
              </a:solidFill>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FBBFFDE4-0E95-5649-8670-E0107FC5FC73}"/>
              </a:ext>
            </a:extLst>
          </p:cNvPr>
          <p:cNvSpPr/>
          <p:nvPr userDrawn="1"/>
        </p:nvSpPr>
        <p:spPr>
          <a:xfrm>
            <a:off x="766916" y="4579016"/>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551561C7-A2F8-684F-B859-03705CA05A7C}"/>
              </a:ext>
            </a:extLst>
          </p:cNvPr>
          <p:cNvPicPr>
            <a:picLocks noChangeAspect="1"/>
          </p:cNvPicPr>
          <p:nvPr userDrawn="1"/>
        </p:nvPicPr>
        <p:blipFill>
          <a:blip r:embed="rId3"/>
          <a:stretch>
            <a:fillRect/>
          </a:stretch>
        </p:blipFill>
        <p:spPr>
          <a:xfrm>
            <a:off x="766916" y="531922"/>
            <a:ext cx="3969676" cy="812068"/>
          </a:xfrm>
          <a:prstGeom prst="rect">
            <a:avLst/>
          </a:prstGeom>
        </p:spPr>
      </p:pic>
      <p:pic>
        <p:nvPicPr>
          <p:cNvPr id="12" name="Picture 11">
            <a:extLst>
              <a:ext uri="{FF2B5EF4-FFF2-40B4-BE49-F238E27FC236}">
                <a16:creationId xmlns="" xmlns:a16="http://schemas.microsoft.com/office/drawing/2014/main" id="{CF66A9A6-43AA-1349-8AD0-23FABF906A65}"/>
              </a:ext>
            </a:extLst>
          </p:cNvPr>
          <p:cNvPicPr>
            <a:picLocks noChangeAspect="1"/>
          </p:cNvPicPr>
          <p:nvPr userDrawn="1"/>
        </p:nvPicPr>
        <p:blipFill>
          <a:blip r:embed="rId4"/>
          <a:stretch>
            <a:fillRect/>
          </a:stretch>
        </p:blipFill>
        <p:spPr>
          <a:xfrm>
            <a:off x="8311367" y="6271149"/>
            <a:ext cx="3454429" cy="238142"/>
          </a:xfrm>
          <a:prstGeom prst="rect">
            <a:avLst/>
          </a:prstGeom>
        </p:spPr>
      </p:pic>
      <p:sp>
        <p:nvSpPr>
          <p:cNvPr id="2" name="Title 1">
            <a:extLst>
              <a:ext uri="{FF2B5EF4-FFF2-40B4-BE49-F238E27FC236}">
                <a16:creationId xmlns="" xmlns:a16="http://schemas.microsoft.com/office/drawing/2014/main" id="{9E96923A-B50F-2A44-9C76-3C9FFD0F8EFB}"/>
              </a:ext>
            </a:extLst>
          </p:cNvPr>
          <p:cNvSpPr>
            <a:spLocks noGrp="1"/>
          </p:cNvSpPr>
          <p:nvPr>
            <p:ph type="ctrTitle"/>
          </p:nvPr>
        </p:nvSpPr>
        <p:spPr>
          <a:xfrm>
            <a:off x="767070" y="1343988"/>
            <a:ext cx="9144000" cy="2165973"/>
          </a:xfrm>
        </p:spPr>
        <p:txBody>
          <a:bodyPr lIns="0" anchor="b"/>
          <a:lstStyle>
            <a:lvl1pPr algn="l">
              <a:defRPr sz="6000"/>
            </a:lvl1pPr>
          </a:lstStyle>
          <a:p>
            <a:r>
              <a:rPr lang="en-US" smtClean="0"/>
              <a:t>Click to edit Master title style</a:t>
            </a:r>
            <a:endParaRPr lang="en-US" dirty="0"/>
          </a:p>
        </p:txBody>
      </p:sp>
      <p:sp>
        <p:nvSpPr>
          <p:cNvPr id="3" name="Subtitle 2">
            <a:extLst>
              <a:ext uri="{FF2B5EF4-FFF2-40B4-BE49-F238E27FC236}">
                <a16:creationId xmlns="" xmlns:a16="http://schemas.microsoft.com/office/drawing/2014/main" id="{6AB50290-CA83-1F4F-905C-EBE9354CA951}"/>
              </a:ext>
            </a:extLst>
          </p:cNvPr>
          <p:cNvSpPr>
            <a:spLocks noGrp="1"/>
          </p:cNvSpPr>
          <p:nvPr>
            <p:ph type="subTitle" idx="1"/>
          </p:nvPr>
        </p:nvSpPr>
        <p:spPr>
          <a:xfrm>
            <a:off x="767070" y="3602038"/>
            <a:ext cx="7544451" cy="912812"/>
          </a:xfrm>
        </p:spPr>
        <p:txBody>
          <a:bodyPr lIns="0"/>
          <a:lstStyle>
            <a:lvl1pPr marL="0" indent="0" algn="l">
              <a:buNone/>
              <a:defRPr sz="24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a:extLst>
              <a:ext uri="{FF2B5EF4-FFF2-40B4-BE49-F238E27FC236}">
                <a16:creationId xmlns="" xmlns:a16="http://schemas.microsoft.com/office/drawing/2014/main" id="{74E13CC7-FA84-5249-B18B-5A3E8CCE94F4}"/>
              </a:ext>
            </a:extLst>
          </p:cNvPr>
          <p:cNvSpPr>
            <a:spLocks noGrp="1"/>
          </p:cNvSpPr>
          <p:nvPr>
            <p:ph type="dt" sz="half" idx="10"/>
          </p:nvPr>
        </p:nvSpPr>
        <p:spPr>
          <a:xfrm>
            <a:off x="767070" y="6356350"/>
            <a:ext cx="2743200" cy="365125"/>
          </a:xfrm>
        </p:spPr>
        <p:txBody>
          <a:bodyPr lIns="0"/>
          <a:lstStyle/>
          <a:p>
            <a:fld id="{0352A42B-78AF-8D4D-94A5-85285646B5D9}" type="datetimeFigureOut">
              <a:rPr lang="en-US" smtClean="0"/>
              <a:t>11/1/2018</a:t>
            </a:fld>
            <a:endParaRPr lang="en-US"/>
          </a:p>
        </p:txBody>
      </p:sp>
      <p:sp>
        <p:nvSpPr>
          <p:cNvPr id="21" name="Text Placeholder 20">
            <a:extLst>
              <a:ext uri="{FF2B5EF4-FFF2-40B4-BE49-F238E27FC236}">
                <a16:creationId xmlns="" xmlns:a16="http://schemas.microsoft.com/office/drawing/2014/main" id="{89993145-E805-8048-89C8-948B8319753A}"/>
              </a:ext>
            </a:extLst>
          </p:cNvPr>
          <p:cNvSpPr>
            <a:spLocks noGrp="1"/>
          </p:cNvSpPr>
          <p:nvPr>
            <p:ph type="body" sz="quarter" idx="11"/>
          </p:nvPr>
        </p:nvSpPr>
        <p:spPr>
          <a:xfrm>
            <a:off x="766916" y="4714875"/>
            <a:ext cx="5819775" cy="542925"/>
          </a:xfrm>
        </p:spPr>
        <p:txBody>
          <a:bodyPr lIns="0" anchor="b"/>
          <a:lstStyle>
            <a:lvl1pPr marL="0" indent="0">
              <a:buNone/>
              <a:defRPr b="1" i="0">
                <a:solidFill>
                  <a:schemeClr val="bg2">
                    <a:lumMod val="50000"/>
                  </a:schemeClr>
                </a:solidFill>
                <a:latin typeface="Fira Sans" panose="020B0503050000020004" pitchFamily="34" charset="0"/>
              </a:defRPr>
            </a:lvl1pPr>
          </a:lstStyle>
          <a:p>
            <a:pPr lvl="0"/>
            <a:r>
              <a:rPr lang="en-US" smtClean="0"/>
              <a:t>Click to edit Master text styles</a:t>
            </a:r>
          </a:p>
        </p:txBody>
      </p:sp>
      <p:sp>
        <p:nvSpPr>
          <p:cNvPr id="23" name="Text Placeholder 22">
            <a:extLst>
              <a:ext uri="{FF2B5EF4-FFF2-40B4-BE49-F238E27FC236}">
                <a16:creationId xmlns="" xmlns:a16="http://schemas.microsoft.com/office/drawing/2014/main" id="{E0351F6B-787D-2E4D-AFF5-594834FF4360}"/>
              </a:ext>
            </a:extLst>
          </p:cNvPr>
          <p:cNvSpPr>
            <a:spLocks noGrp="1"/>
          </p:cNvSpPr>
          <p:nvPr>
            <p:ph type="body" sz="quarter" idx="12"/>
          </p:nvPr>
        </p:nvSpPr>
        <p:spPr>
          <a:xfrm>
            <a:off x="766763" y="5280024"/>
            <a:ext cx="4233862" cy="792163"/>
          </a:xfrm>
        </p:spPr>
        <p:txBody>
          <a:bodyPr lIns="0" tIns="0">
            <a:normAutofit/>
          </a:bodyPr>
          <a:lstStyle>
            <a:lvl1pPr marL="0" indent="0">
              <a:buNone/>
              <a:defRPr sz="2000">
                <a:solidFill>
                  <a:schemeClr val="tx1">
                    <a:lumMod val="40000"/>
                    <a:lumOff val="60000"/>
                  </a:schemeClr>
                </a:solidFill>
              </a:defRPr>
            </a:lvl1pPr>
          </a:lstStyle>
          <a:p>
            <a:pPr lvl="0"/>
            <a:r>
              <a:rPr lang="en-US" smtClean="0"/>
              <a:t>Click to edit Master text styles</a:t>
            </a:r>
          </a:p>
        </p:txBody>
      </p:sp>
    </p:spTree>
    <p:extLst>
      <p:ext uri="{BB962C8B-B14F-4D97-AF65-F5344CB8AC3E}">
        <p14:creationId xmlns:p14="http://schemas.microsoft.com/office/powerpoint/2010/main" val="3954798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1/11/2018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121152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1/11/2018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7064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1/11/2018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06409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1/11/2018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35214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1/11/2018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24449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2">
                    <a:lumMod val="20000"/>
                    <a:lumOff val="80000"/>
                  </a:schemeClr>
                </a:solidFill>
              </a:defRPr>
            </a:lvl1pPr>
          </a:lstStyle>
          <a:p>
            <a:fld id="{1914ADBB-9B2F-49DA-AF6D-BE3F02D08A96}" type="datetimeFigureOut">
              <a:rPr lang="en-AU" smtClean="0"/>
              <a:pPr/>
              <a:t>1/11/2018</a:t>
            </a:fld>
            <a:endParaRPr lang="en-AU" dirty="0"/>
          </a:p>
        </p:txBody>
      </p:sp>
      <p:sp>
        <p:nvSpPr>
          <p:cNvPr id="5" name="Footer Placeholder 4"/>
          <p:cNvSpPr>
            <a:spLocks noGrp="1"/>
          </p:cNvSpPr>
          <p:nvPr>
            <p:ph type="ftr" sz="quarter" idx="11"/>
          </p:nvPr>
        </p:nvSpPr>
        <p:spPr/>
        <p:txBody>
          <a:bodyPr/>
          <a:lstStyle>
            <a:lvl1pPr>
              <a:defRPr>
                <a:solidFill>
                  <a:schemeClr val="accent2">
                    <a:lumMod val="20000"/>
                    <a:lumOff val="8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2">
                    <a:lumMod val="20000"/>
                    <a:lumOff val="8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60604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1/11/2018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2">
                    <a:lumMod val="20000"/>
                    <a:lumOff val="8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417760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96923A-B50F-2A44-9C76-3C9FFD0F8EFB}"/>
              </a:ext>
            </a:extLst>
          </p:cNvPr>
          <p:cNvSpPr>
            <a:spLocks noGrp="1"/>
          </p:cNvSpPr>
          <p:nvPr>
            <p:ph type="ctrTitle"/>
          </p:nvPr>
        </p:nvSpPr>
        <p:spPr>
          <a:xfrm>
            <a:off x="767070" y="1343988"/>
            <a:ext cx="9144000" cy="2165973"/>
          </a:xfrm>
        </p:spPr>
        <p:txBody>
          <a:bodyPr lIns="0" anchor="b"/>
          <a:lstStyle>
            <a:lvl1pPr algn="l">
              <a:defRPr sz="6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67152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lvl1pPr algn="ctr">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1/11/2018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 xmlns:a16="http://schemas.microsoft.com/office/drawing/2014/main" id="{51B83ED6-62A2-CD4D-AA98-221CF8A492FF}"/>
              </a:ext>
            </a:extLst>
          </p:cNvPr>
          <p:cNvSpPr/>
          <p:nvPr userDrawn="1"/>
        </p:nvSpPr>
        <p:spPr>
          <a:xfrm>
            <a:off x="5763359" y="3713155"/>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315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1/11/2018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 xmlns:a16="http://schemas.microsoft.com/office/drawing/2014/main" id="{51B83ED6-62A2-CD4D-AA98-221CF8A492FF}"/>
              </a:ext>
            </a:extLst>
          </p:cNvPr>
          <p:cNvSpPr/>
          <p:nvPr userDrawn="1"/>
        </p:nvSpPr>
        <p:spPr>
          <a:xfrm>
            <a:off x="411183"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213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4C762F-CA59-49E8-B588-821B631C7A3E}" type="datetimeFigureOut">
              <a:rPr lang="en-AU" smtClean="0"/>
              <a:t>1/11/2018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494491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277826" y="1600200"/>
            <a:ext cx="559699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085211" y="1600200"/>
            <a:ext cx="5497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AD4C762F-CA59-49E8-B588-821B631C7A3E}" type="datetimeFigureOut">
              <a:rPr lang="en-AU" smtClean="0"/>
              <a:t>1/11/2018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
        <p:nvSpPr>
          <p:cNvPr id="8" name="Rectangle 7">
            <a:extLst>
              <a:ext uri="{FF2B5EF4-FFF2-40B4-BE49-F238E27FC236}">
                <a16:creationId xmlns="" xmlns:a16="http://schemas.microsoft.com/office/drawing/2014/main" id="{51B83ED6-62A2-CD4D-AA98-221CF8A492FF}"/>
              </a:ext>
            </a:extLst>
          </p:cNvPr>
          <p:cNvSpPr/>
          <p:nvPr userDrawn="1"/>
        </p:nvSpPr>
        <p:spPr>
          <a:xfrm>
            <a:off x="435459"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035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277826" y="1535113"/>
            <a:ext cx="57181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77826" y="2174875"/>
            <a:ext cx="57181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AD4C762F-CA59-49E8-B588-821B631C7A3E}" type="datetimeFigureOut">
              <a:rPr lang="en-AU" smtClean="0"/>
              <a:t>1/11/2018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38424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AD4C762F-CA59-49E8-B588-821B631C7A3E}" type="datetimeFigureOut">
              <a:rPr lang="en-AU" smtClean="0"/>
              <a:t>1/11/2018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809310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C762F-CA59-49E8-B588-821B631C7A3E}" type="datetimeFigureOut">
              <a:rPr lang="en-AU" smtClean="0"/>
              <a:t>1/11/2018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10925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1/11/2018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3262842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7.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8.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6.xml"/><Relationship Id="rId1" Type="http://schemas.openxmlformats.org/officeDocument/2006/relationships/slideLayout" Target="../slideLayouts/slideLayout17.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8541"/>
          <a:stretch/>
        </p:blipFill>
        <p:spPr>
          <a:xfrm>
            <a:off x="6989703" y="3209193"/>
            <a:ext cx="5202297" cy="3648808"/>
          </a:xfrm>
          <a:prstGeom prst="rect">
            <a:avLst/>
          </a:prstGeom>
        </p:spPr>
      </p:pic>
      <p:pic>
        <p:nvPicPr>
          <p:cNvPr id="7" name="Picture 6">
            <a:extLst>
              <a:ext uri="{FF2B5EF4-FFF2-40B4-BE49-F238E27FC236}">
                <a16:creationId xmlns="" xmlns:a16="http://schemas.microsoft.com/office/drawing/2014/main" id="{4F67F4DC-9F6D-5D4D-B67D-CEE804F8AF97}"/>
              </a:ext>
            </a:extLst>
          </p:cNvPr>
          <p:cNvPicPr>
            <a:picLocks noChangeAspect="1"/>
          </p:cNvPicPr>
          <p:nvPr/>
        </p:nvPicPr>
        <p:blipFill rotWithShape="1">
          <a:blip r:embed="rId5"/>
          <a:srcRect t="6053" b="19896"/>
          <a:stretch/>
        </p:blipFill>
        <p:spPr>
          <a:xfrm>
            <a:off x="0" y="0"/>
            <a:ext cx="12192000" cy="6858000"/>
          </a:xfrm>
          <a:prstGeom prst="rect">
            <a:avLst/>
          </a:prstGeom>
        </p:spPr>
      </p:pic>
      <p:pic>
        <p:nvPicPr>
          <p:cNvPr id="8" name="Picture 7">
            <a:extLst>
              <a:ext uri="{FF2B5EF4-FFF2-40B4-BE49-F238E27FC236}">
                <a16:creationId xmlns="" xmlns:a16="http://schemas.microsoft.com/office/drawing/2014/main" id="{CF66A9A6-43AA-1349-8AD0-23FABF906A65}"/>
              </a:ext>
            </a:extLst>
          </p:cNvPr>
          <p:cNvPicPr>
            <a:picLocks noChangeAspect="1"/>
          </p:cNvPicPr>
          <p:nvPr/>
        </p:nvPicPr>
        <p:blipFill>
          <a:blip r:embed="rId6"/>
          <a:stretch>
            <a:fillRect/>
          </a:stretch>
        </p:blipFill>
        <p:spPr>
          <a:xfrm>
            <a:off x="8311367" y="6271149"/>
            <a:ext cx="3454429" cy="238142"/>
          </a:xfrm>
          <a:prstGeom prst="rect">
            <a:avLst/>
          </a:prstGeom>
        </p:spPr>
      </p:pic>
      <p:sp>
        <p:nvSpPr>
          <p:cNvPr id="2" name="Title Placeholder 1">
            <a:extLst>
              <a:ext uri="{FF2B5EF4-FFF2-40B4-BE49-F238E27FC236}">
                <a16:creationId xmlns="" xmlns:a16="http://schemas.microsoft.com/office/drawing/2014/main" id="{9EFBC827-767A-EB45-A727-C2A2F6C37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2E1BD145-B6AE-9B45-8E40-2E6CCAD25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6794C053-46DF-1E43-AC20-586C2EC185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tx1">
                    <a:tint val="75000"/>
                  </a:schemeClr>
                </a:solidFill>
                <a:latin typeface="Fira Sans ExtraBold" panose="020B0503050000020004" pitchFamily="34" charset="0"/>
              </a:defRPr>
            </a:lvl1pPr>
          </a:lstStyle>
          <a:p>
            <a:fld id="{0352A42B-78AF-8D4D-94A5-85285646B5D9}" type="datetimeFigureOut">
              <a:rPr lang="en-US" smtClean="0"/>
              <a:pPr/>
              <a:t>11/1/2018</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96600"/>
          </a:xfrm>
          <a:prstGeom prst="rect">
            <a:avLst/>
          </a:prstGeom>
        </p:spPr>
      </p:pic>
    </p:spTree>
    <p:extLst>
      <p:ext uri="{BB962C8B-B14F-4D97-AF65-F5344CB8AC3E}">
        <p14:creationId xmlns:p14="http://schemas.microsoft.com/office/powerpoint/2010/main" val="83823142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b="1" i="0" kern="1200" spc="-15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0" baseline="0">
          <a:solidFill>
            <a:schemeClr val="tx1"/>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0">
          <a:solidFill>
            <a:schemeClr val="tx1"/>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0">
          <a:solidFill>
            <a:schemeClr val="tx1"/>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0">
          <a:solidFill>
            <a:schemeClr val="tx1"/>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b">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tx1">
                    <a:tint val="75000"/>
                  </a:schemeClr>
                </a:solidFill>
                <a:latin typeface="Fira Sans" panose="020B0604020202020204" charset="0"/>
              </a:defRPr>
            </a:lvl1pPr>
          </a:lstStyle>
          <a:p>
            <a:fld id="{AD4C762F-CA59-49E8-B588-821B631C7A3E}" type="datetimeFigureOut">
              <a:rPr lang="en-AU" smtClean="0"/>
              <a:pPr/>
              <a:t>1/11/2018</a:t>
            </a:fld>
            <a:endParaRPr lang="en-AU" dirty="0"/>
          </a:p>
        </p:txBody>
      </p:sp>
      <p:sp>
        <p:nvSpPr>
          <p:cNvPr id="5" name="Footer Placeholder 4"/>
          <p:cNvSpPr>
            <a:spLocks noGrp="1"/>
          </p:cNvSpPr>
          <p:nvPr>
            <p:ph type="ftr" sz="quarter" idx="3"/>
          </p:nvPr>
        </p:nvSpPr>
        <p:spPr>
          <a:xfrm>
            <a:off x="1747880" y="6356350"/>
            <a:ext cx="6934873" cy="365125"/>
          </a:xfrm>
          <a:prstGeom prst="rect">
            <a:avLst/>
          </a:prstGeom>
        </p:spPr>
        <p:txBody>
          <a:bodyPr vert="horz" lIns="91440" tIns="45720" rIns="91440" bIns="45720" rtlCol="0" anchor="ctr"/>
          <a:lstStyle>
            <a:lvl1pPr algn="ctr">
              <a:defRPr sz="1200" b="1">
                <a:solidFill>
                  <a:schemeClr val="tx1">
                    <a:tint val="75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tx1">
                    <a:tint val="75000"/>
                  </a:schemeClr>
                </a:solidFill>
                <a:latin typeface="Fira Sans" panose="020B0604020202020204" charset="0"/>
              </a:defRPr>
            </a:lvl1pPr>
          </a:lstStyle>
          <a:p>
            <a:fld id="{9094B4EA-4D9F-48E4-A7D5-A43E4F5E8708}" type="slidenum">
              <a:rPr lang="en-AU" smtClean="0"/>
              <a:pPr/>
              <a:t>‹#›</a:t>
            </a:fld>
            <a:endParaRPr lang="en-AU"/>
          </a:p>
        </p:txBody>
      </p:sp>
      <p:pic>
        <p:nvPicPr>
          <p:cNvPr id="7" name="Picture 6">
            <a:extLst>
              <a:ext uri="{FF2B5EF4-FFF2-40B4-BE49-F238E27FC236}">
                <a16:creationId xmlns="" xmlns:a16="http://schemas.microsoft.com/office/drawing/2014/main" id="{14878D25-3F1C-7E42-AAEF-2D256F7A1091}"/>
              </a:ext>
            </a:extLst>
          </p:cNvPr>
          <p:cNvPicPr>
            <a:picLocks noChangeAspect="1"/>
          </p:cNvPicPr>
          <p:nvPr/>
        </p:nvPicPr>
        <p:blipFill>
          <a:blip r:embed="rId11"/>
          <a:stretch>
            <a:fillRect/>
          </a:stretch>
        </p:blipFill>
        <p:spPr>
          <a:xfrm>
            <a:off x="9601200" y="5591048"/>
            <a:ext cx="2590800" cy="1266952"/>
          </a:xfrm>
          <a:prstGeom prst="rect">
            <a:avLst/>
          </a:prstGeom>
        </p:spPr>
      </p:pic>
      <p:pic>
        <p:nvPicPr>
          <p:cNvPr id="8" name="Picture 7">
            <a:extLst>
              <a:ext uri="{FF2B5EF4-FFF2-40B4-BE49-F238E27FC236}">
                <a16:creationId xmlns="" xmlns:a16="http://schemas.microsoft.com/office/drawing/2014/main" id="{FD9CDF7B-6094-D341-91FD-53AA2397D9EC}"/>
              </a:ext>
            </a:extLst>
          </p:cNvPr>
          <p:cNvPicPr>
            <a:picLocks noChangeAspect="1"/>
          </p:cNvPicPr>
          <p:nvPr/>
        </p:nvPicPr>
        <p:blipFill rotWithShape="1">
          <a:blip r:embed="rId12"/>
          <a:srcRect l="35794"/>
          <a:stretch/>
        </p:blipFill>
        <p:spPr>
          <a:xfrm>
            <a:off x="10693400" y="6320878"/>
            <a:ext cx="1352296" cy="430853"/>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
            <a:ext cx="12192000" cy="96600"/>
          </a:xfrm>
          <a:prstGeom prst="rect">
            <a:avLst/>
          </a:prstGeom>
        </p:spPr>
      </p:pic>
    </p:spTree>
    <p:extLst>
      <p:ext uri="{BB962C8B-B14F-4D97-AF65-F5344CB8AC3E}">
        <p14:creationId xmlns:p14="http://schemas.microsoft.com/office/powerpoint/2010/main" val="40148418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txStyles>
    <p:titleStyle>
      <a:lvl1pPr algn="l" defTabSz="914400" rtl="0" eaLnBrk="1" latinLnBrk="0" hangingPunct="1">
        <a:spcBef>
          <a:spcPct val="0"/>
        </a:spcBef>
        <a:buNone/>
        <a:defRPr sz="4400" b="1" kern="1200" spc="-100" baseline="0">
          <a:solidFill>
            <a:schemeClr val="tx1">
              <a:lumMod val="75000"/>
              <a:lumOff val="25000"/>
            </a:schemeClr>
          </a:solidFill>
          <a:latin typeface="Poppins" panose="020B0604020202020204" charset="0"/>
          <a:ea typeface="+mj-ea"/>
          <a:cs typeface="Poppins" panose="020B0604020202020204" charset="0"/>
        </a:defRPr>
      </a:lvl1pPr>
    </p:titleStyle>
    <p:bodyStyle>
      <a:lvl1pPr marL="268288" indent="-268288" algn="l" defTabSz="914400" rtl="0" eaLnBrk="1" latinLnBrk="0" hangingPunct="1">
        <a:spcBef>
          <a:spcPct val="20000"/>
        </a:spcBef>
        <a:buClr>
          <a:srgbClr val="47B8B2"/>
        </a:buClr>
        <a:buFont typeface="Wingdings" panose="05000000000000000000" pitchFamily="2" charset="2"/>
        <a:buChar char="§"/>
        <a:defRPr sz="3200" kern="1200" spc="-50" baseline="0">
          <a:solidFill>
            <a:schemeClr val="tx1"/>
          </a:solidFill>
          <a:latin typeface="Fira Sans" panose="020B0604020202020204" charset="0"/>
          <a:ea typeface="+mn-ea"/>
          <a:cs typeface="+mn-cs"/>
        </a:defRPr>
      </a:lvl1pPr>
      <a:lvl2pPr marL="742950" indent="-285750" algn="l" defTabSz="914400" rtl="0" eaLnBrk="1" latinLnBrk="0" hangingPunct="1">
        <a:spcBef>
          <a:spcPct val="20000"/>
        </a:spcBef>
        <a:buClr>
          <a:schemeClr val="tx1">
            <a:lumMod val="50000"/>
            <a:lumOff val="50000"/>
          </a:schemeClr>
        </a:buClr>
        <a:buFont typeface="Wingdings" panose="05000000000000000000" pitchFamily="2" charset="2"/>
        <a:buChar char="§"/>
        <a:defRPr sz="2800" kern="1200" spc="-50" baseline="0">
          <a:solidFill>
            <a:schemeClr val="tx1"/>
          </a:solidFill>
          <a:latin typeface="Fira Sans" panose="020B0604020202020204" charset="0"/>
          <a:ea typeface="+mn-ea"/>
          <a:cs typeface="+mn-cs"/>
        </a:defRPr>
      </a:lvl2pPr>
      <a:lvl3pPr marL="1143000" indent="-228600" algn="l" defTabSz="914400" rtl="0" eaLnBrk="1" latinLnBrk="0" hangingPunct="1">
        <a:spcBef>
          <a:spcPct val="20000"/>
        </a:spcBef>
        <a:buClr>
          <a:schemeClr val="tx1">
            <a:lumMod val="50000"/>
            <a:lumOff val="50000"/>
          </a:schemeClr>
        </a:buClr>
        <a:buFont typeface="Fira Sans" panose="020B0604020202020204" charset="0"/>
        <a:buChar char="›"/>
        <a:defRPr sz="2400" kern="1200" spc="-50" baseline="0">
          <a:solidFill>
            <a:schemeClr val="tx1"/>
          </a:solidFill>
          <a:latin typeface="Fira Sans" panose="020B0604020202020204" charset="0"/>
          <a:ea typeface="+mn-ea"/>
          <a:cs typeface="+mn-cs"/>
        </a:defRPr>
      </a:lvl3pPr>
      <a:lvl4pPr marL="1600200" indent="-228600"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4pPr>
      <a:lvl5pPr marL="1971675" indent="-142875"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0" y="5591048"/>
            <a:ext cx="2590800" cy="1266952"/>
          </a:xfrm>
          <a:prstGeom prst="rect">
            <a:avLst/>
          </a:prstGeom>
        </p:spPr>
      </p:pic>
      <p:pic>
        <p:nvPicPr>
          <p:cNvPr id="8" name="Picture 7">
            <a:extLst>
              <a:ext uri="{FF2B5EF4-FFF2-40B4-BE49-F238E27FC236}">
                <a16:creationId xmlns=""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1/11/2018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3657346065"/>
      </p:ext>
    </p:extLst>
  </p:cSld>
  <p:clrMap bg1="lt1" tx1="dk1" bg2="lt2" tx2="dk2" accent1="accent1" accent2="accent2" accent3="accent3" accent4="accent4" accent5="accent5" accent6="accent6" hlink="hlink" folHlink="folHlink"/>
  <p:sldLayoutIdLst>
    <p:sldLayoutId id="2147483673" r:id="rId1"/>
    <p:sldLayoutId id="2147483676"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1/11/2018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610838139"/>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0"/>
          </a:xfrm>
          <a:prstGeom prst="rect">
            <a:avLst/>
          </a:prstGeom>
        </p:spPr>
      </p:pic>
      <p:pic>
        <p:nvPicPr>
          <p:cNvPr id="7" name="Picture 6">
            <a:extLst>
              <a:ext uri="{FF2B5EF4-FFF2-40B4-BE49-F238E27FC236}">
                <a16:creationId xmlns=""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2">
                    <a:lumMod val="20000"/>
                    <a:lumOff val="80000"/>
                  </a:schemeClr>
                </a:solidFill>
                <a:latin typeface="Fira Sans" panose="020B0604020202020204" charset="0"/>
              </a:defRPr>
            </a:lvl1pPr>
          </a:lstStyle>
          <a:p>
            <a:fld id="{1914ADBB-9B2F-49DA-AF6D-BE3F02D08A96}" type="datetimeFigureOut">
              <a:rPr lang="en-AU" smtClean="0"/>
              <a:pPr/>
              <a:t>1/11/2018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2">
                    <a:lumMod val="20000"/>
                    <a:lumOff val="8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2">
                    <a:lumMod val="20000"/>
                    <a:lumOff val="8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1138516902"/>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2">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2">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2">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789282CE-23A7-9C45-A239-5C7364034395}"/>
              </a:ext>
            </a:extLst>
          </p:cNvPr>
          <p:cNvPicPr>
            <a:picLocks noChangeAspect="1"/>
          </p:cNvPicPr>
          <p:nvPr/>
        </p:nvPicPr>
        <p:blipFill rotWithShape="1">
          <a:blip r:embed="rId3"/>
          <a:srcRect t="6004" b="20014"/>
          <a:stretch/>
        </p:blipFill>
        <p:spPr>
          <a:xfrm>
            <a:off x="0" y="0"/>
            <a:ext cx="12203528" cy="6858000"/>
          </a:xfrm>
          <a:prstGeom prst="rect">
            <a:avLst/>
          </a:prstGeom>
        </p:spPr>
      </p:pic>
      <p:pic>
        <p:nvPicPr>
          <p:cNvPr id="8" name="Picture 7">
            <a:extLst>
              <a:ext uri="{FF2B5EF4-FFF2-40B4-BE49-F238E27FC236}">
                <a16:creationId xmlns="" xmlns:a16="http://schemas.microsoft.com/office/drawing/2014/main" id="{0827FABC-47BC-5E42-BDF5-9E184B44EEE8}"/>
              </a:ext>
            </a:extLst>
          </p:cNvPr>
          <p:cNvPicPr>
            <a:picLocks noChangeAspect="1"/>
          </p:cNvPicPr>
          <p:nvPr/>
        </p:nvPicPr>
        <p:blipFill>
          <a:blip r:embed="rId4"/>
          <a:stretch>
            <a:fillRect/>
          </a:stretch>
        </p:blipFill>
        <p:spPr>
          <a:xfrm>
            <a:off x="6784851" y="5579163"/>
            <a:ext cx="5015148" cy="1025938"/>
          </a:xfrm>
          <a:prstGeom prst="rect">
            <a:avLst/>
          </a:prstGeom>
        </p:spPr>
      </p:pic>
      <p:sp>
        <p:nvSpPr>
          <p:cNvPr id="2" name="Title Placeholder 1">
            <a:extLst>
              <a:ext uri="{FF2B5EF4-FFF2-40B4-BE49-F238E27FC236}">
                <a16:creationId xmlns="" xmlns:a16="http://schemas.microsoft.com/office/drawing/2014/main" id="{9EFBC827-767A-EB45-A727-C2A2F6C37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a:extLst>
              <a:ext uri="{FF2B5EF4-FFF2-40B4-BE49-F238E27FC236}">
                <a16:creationId xmlns="" xmlns:a16="http://schemas.microsoft.com/office/drawing/2014/main" id="{2E1BD145-B6AE-9B45-8E40-2E6CCAD25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9126063"/>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b="1" i="0" kern="1200" spc="-150">
          <a:solidFill>
            <a:schemeClr val="bg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50">
          <a:solidFill>
            <a:schemeClr val="accent3">
              <a:lumMod val="40000"/>
              <a:lumOff val="60000"/>
            </a:schemeClr>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50">
          <a:solidFill>
            <a:schemeClr val="accent3">
              <a:lumMod val="40000"/>
              <a:lumOff val="60000"/>
            </a:schemeClr>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50">
          <a:solidFill>
            <a:schemeClr val="accent3">
              <a:lumMod val="40000"/>
              <a:lumOff val="60000"/>
            </a:schemeClr>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8.emf"/></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4.emf"/><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22.emf"/><Relationship Id="rId5" Type="http://schemas.openxmlformats.org/officeDocument/2006/relationships/oleObject" Target="../embeddings/Microsoft_Excel_97-2003_Worksheet1.xls"/><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emf"/><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31C823-4572-E149-BB37-2DB4531C4442}"/>
              </a:ext>
            </a:extLst>
          </p:cNvPr>
          <p:cNvSpPr>
            <a:spLocks noGrp="1"/>
          </p:cNvSpPr>
          <p:nvPr>
            <p:ph type="ctrTitle"/>
          </p:nvPr>
        </p:nvSpPr>
        <p:spPr>
          <a:xfrm>
            <a:off x="838989" y="1919340"/>
            <a:ext cx="9144000" cy="2165973"/>
          </a:xfrm>
        </p:spPr>
        <p:txBody>
          <a:bodyPr/>
          <a:lstStyle/>
          <a:p>
            <a:r>
              <a:rPr lang="en-US" dirty="0" smtClean="0"/>
              <a:t>ANSTO Nuclear Medicine Project</a:t>
            </a:r>
            <a:endParaRPr lang="en-US" dirty="0"/>
          </a:p>
        </p:txBody>
      </p:sp>
      <p:sp>
        <p:nvSpPr>
          <p:cNvPr id="4" name="Text Placeholder 3">
            <a:extLst>
              <a:ext uri="{FF2B5EF4-FFF2-40B4-BE49-F238E27FC236}">
                <a16:creationId xmlns="" xmlns:a16="http://schemas.microsoft.com/office/drawing/2014/main" id="{F1BFA7BF-7073-C84A-B934-349902396FE7}"/>
              </a:ext>
            </a:extLst>
          </p:cNvPr>
          <p:cNvSpPr>
            <a:spLocks noGrp="1"/>
          </p:cNvSpPr>
          <p:nvPr>
            <p:ph type="body" sz="quarter" idx="11"/>
          </p:nvPr>
        </p:nvSpPr>
        <p:spPr/>
        <p:txBody>
          <a:bodyPr/>
          <a:lstStyle/>
          <a:p>
            <a:endParaRPr lang="en-US" spc="-50" dirty="0"/>
          </a:p>
        </p:txBody>
      </p:sp>
      <p:sp>
        <p:nvSpPr>
          <p:cNvPr id="5" name="Text Placeholder 4">
            <a:extLst>
              <a:ext uri="{FF2B5EF4-FFF2-40B4-BE49-F238E27FC236}">
                <a16:creationId xmlns="" xmlns:a16="http://schemas.microsoft.com/office/drawing/2014/main" id="{F6A90B47-BF11-D249-B3A0-E75BA3A53E2D}"/>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160342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5209" y="312346"/>
            <a:ext cx="12192000" cy="1143000"/>
          </a:xfrm>
        </p:spPr>
        <p:txBody>
          <a:bodyPr/>
          <a:lstStyle/>
          <a:p>
            <a:pPr>
              <a:defRPr/>
            </a:pPr>
            <a:r>
              <a:rPr lang="en-US" dirty="0" smtClean="0"/>
              <a:t>ANM Program Objectives</a:t>
            </a:r>
            <a:endParaRPr lang="en-US" dirty="0"/>
          </a:p>
        </p:txBody>
      </p:sp>
      <p:sp>
        <p:nvSpPr>
          <p:cNvPr id="59395" name="Content Placeholder 4"/>
          <p:cNvSpPr>
            <a:spLocks noGrp="1"/>
          </p:cNvSpPr>
          <p:nvPr>
            <p:ph idx="1"/>
          </p:nvPr>
        </p:nvSpPr>
        <p:spPr>
          <a:xfrm>
            <a:off x="377861" y="1752547"/>
            <a:ext cx="10296769" cy="4030662"/>
          </a:xfrm>
        </p:spPr>
        <p:txBody>
          <a:bodyPr/>
          <a:lstStyle/>
          <a:p>
            <a:pPr algn="just">
              <a:spcAft>
                <a:spcPts val="2400"/>
              </a:spcAft>
              <a:defRPr/>
            </a:pPr>
            <a:r>
              <a:rPr lang="en-GB" sz="1800" dirty="0" smtClean="0">
                <a:solidFill>
                  <a:schemeClr val="tx1">
                    <a:lumMod val="65000"/>
                    <a:lumOff val="35000"/>
                  </a:schemeClr>
                </a:solidFill>
                <a:ea typeface="MS PGothic" pitchFamily="34" charset="-128"/>
                <a:cs typeface="Arial" charset="0"/>
              </a:rPr>
              <a:t>Complete ANM Program of work within the approved budget and milestones.</a:t>
            </a:r>
          </a:p>
          <a:p>
            <a:pPr algn="just">
              <a:spcAft>
                <a:spcPts val="2400"/>
              </a:spcAft>
              <a:defRPr/>
            </a:pPr>
            <a:r>
              <a:rPr lang="en-GB" sz="1800" dirty="0" smtClean="0">
                <a:solidFill>
                  <a:schemeClr val="tx1">
                    <a:lumMod val="65000"/>
                    <a:lumOff val="35000"/>
                  </a:schemeClr>
                </a:solidFill>
                <a:ea typeface="MS PGothic" pitchFamily="34" charset="-128"/>
                <a:cs typeface="Arial" charset="0"/>
              </a:rPr>
              <a:t>Continue to supply Australia</a:t>
            </a:r>
            <a:r>
              <a:rPr lang="en-GB" altLang="en-US" sz="1800" dirty="0" smtClean="0">
                <a:solidFill>
                  <a:schemeClr val="tx1">
                    <a:lumMod val="65000"/>
                    <a:lumOff val="35000"/>
                  </a:schemeClr>
                </a:solidFill>
                <a:ea typeface="MS PGothic" pitchFamily="34" charset="-128"/>
                <a:cs typeface="Arial" charset="0"/>
              </a:rPr>
              <a:t>’</a:t>
            </a:r>
            <a:r>
              <a:rPr lang="en-GB" sz="1800" dirty="0" smtClean="0">
                <a:solidFill>
                  <a:schemeClr val="tx1">
                    <a:lumMod val="65000"/>
                    <a:lumOff val="35000"/>
                  </a:schemeClr>
                </a:solidFill>
                <a:ea typeface="MS PGothic" pitchFamily="34" charset="-128"/>
                <a:cs typeface="Arial" charset="0"/>
              </a:rPr>
              <a:t>s Mo-99 beyond the shutdown of current facility.</a:t>
            </a:r>
          </a:p>
          <a:p>
            <a:pPr algn="just">
              <a:spcAft>
                <a:spcPts val="2400"/>
              </a:spcAft>
              <a:defRPr/>
            </a:pPr>
            <a:r>
              <a:rPr lang="en-GB" sz="1800" dirty="0" smtClean="0">
                <a:solidFill>
                  <a:schemeClr val="tx1">
                    <a:lumMod val="65000"/>
                    <a:lumOff val="35000"/>
                  </a:schemeClr>
                </a:solidFill>
                <a:ea typeface="MS PGothic" pitchFamily="34" charset="-128"/>
                <a:cs typeface="Arial" charset="0"/>
              </a:rPr>
              <a:t>Capitalise on the commercial opportunity to significantly increase export of Mo-99 per week to the global community.</a:t>
            </a:r>
          </a:p>
          <a:p>
            <a:pPr algn="just">
              <a:spcAft>
                <a:spcPts val="2400"/>
              </a:spcAft>
              <a:defRPr/>
            </a:pPr>
            <a:r>
              <a:rPr lang="en-GB" sz="1800" dirty="0" smtClean="0">
                <a:solidFill>
                  <a:schemeClr val="tx1">
                    <a:lumMod val="65000"/>
                    <a:lumOff val="35000"/>
                  </a:schemeClr>
                </a:solidFill>
                <a:ea typeface="MS PGothic" pitchFamily="34" charset="-128"/>
                <a:cs typeface="Arial" charset="0"/>
              </a:rPr>
              <a:t>Provide a </a:t>
            </a:r>
            <a:r>
              <a:rPr lang="en-GB" sz="1800" dirty="0" err="1" smtClean="0">
                <a:solidFill>
                  <a:schemeClr val="tx1">
                    <a:lumMod val="65000"/>
                    <a:lumOff val="35000"/>
                  </a:schemeClr>
                </a:solidFill>
                <a:ea typeface="MS PGothic" pitchFamily="34" charset="-128"/>
                <a:cs typeface="Arial" charset="0"/>
              </a:rPr>
              <a:t>Synroc</a:t>
            </a:r>
            <a:r>
              <a:rPr lang="en-GB" sz="1800" dirty="0" smtClean="0">
                <a:solidFill>
                  <a:schemeClr val="tx1">
                    <a:lumMod val="65000"/>
                    <a:lumOff val="35000"/>
                  </a:schemeClr>
                </a:solidFill>
                <a:ea typeface="MS PGothic" pitchFamily="34" charset="-128"/>
                <a:cs typeface="Arial" charset="0"/>
              </a:rPr>
              <a:t> solution for the treatment of Intermediate Level Liquid Waste (ILLW) from new ANM Mo-99 production plant and legacy waste.</a:t>
            </a:r>
          </a:p>
          <a:p>
            <a:pPr algn="just">
              <a:spcAft>
                <a:spcPts val="2400"/>
              </a:spcAft>
              <a:defRPr/>
            </a:pPr>
            <a:r>
              <a:rPr lang="en-GB" sz="1800" dirty="0" smtClean="0">
                <a:solidFill>
                  <a:schemeClr val="tx1">
                    <a:lumMod val="65000"/>
                    <a:lumOff val="35000"/>
                  </a:schemeClr>
                </a:solidFill>
                <a:ea typeface="MS PGothic" pitchFamily="34" charset="-128"/>
                <a:cs typeface="Arial" charset="0"/>
              </a:rPr>
              <a:t>Develop capability to engineer customised nuclear waste treatment solutions based on </a:t>
            </a:r>
            <a:r>
              <a:rPr lang="en-GB" sz="1800" dirty="0" err="1" smtClean="0">
                <a:solidFill>
                  <a:schemeClr val="tx1">
                    <a:lumMod val="65000"/>
                    <a:lumOff val="35000"/>
                  </a:schemeClr>
                </a:solidFill>
                <a:ea typeface="MS PGothic" pitchFamily="34" charset="-128"/>
                <a:cs typeface="Arial" charset="0"/>
              </a:rPr>
              <a:t>Synroc</a:t>
            </a:r>
            <a:r>
              <a:rPr lang="en-GB" sz="1800" dirty="0" smtClean="0">
                <a:solidFill>
                  <a:schemeClr val="tx1">
                    <a:lumMod val="65000"/>
                    <a:lumOff val="35000"/>
                  </a:schemeClr>
                </a:solidFill>
                <a:ea typeface="MS PGothic" pitchFamily="34" charset="-128"/>
                <a:cs typeface="Arial" charset="0"/>
              </a:rPr>
              <a:t> technology.</a:t>
            </a:r>
          </a:p>
          <a:p>
            <a:pPr algn="just">
              <a:spcAft>
                <a:spcPts val="1200"/>
              </a:spcAft>
              <a:buFont typeface="Arial" charset="0"/>
              <a:buNone/>
              <a:defRPr/>
            </a:pPr>
            <a:endParaRPr lang="en-GB" sz="1800" dirty="0" smtClean="0">
              <a:latin typeface="Arial" charset="0"/>
              <a:ea typeface="MS PGothic" pitchFamily="34" charset="-128"/>
              <a:cs typeface="Arial" charset="0"/>
            </a:endParaRPr>
          </a:p>
        </p:txBody>
      </p:sp>
    </p:spTree>
    <p:extLst>
      <p:ext uri="{BB962C8B-B14F-4D97-AF65-F5344CB8AC3E}">
        <p14:creationId xmlns:p14="http://schemas.microsoft.com/office/powerpoint/2010/main" val="96839943"/>
      </p:ext>
    </p:extLst>
  </p:cSld>
  <p:clrMapOvr>
    <a:masterClrMapping/>
  </p:clrMapOvr>
  <p:transition spd="slow" advTm="25446"/>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Content Placeholder 5"/>
          <p:cNvSpPr>
            <a:spLocks noGrp="1"/>
          </p:cNvSpPr>
          <p:nvPr>
            <p:ph idx="1"/>
          </p:nvPr>
        </p:nvSpPr>
        <p:spPr>
          <a:xfrm>
            <a:off x="1045309" y="1773238"/>
            <a:ext cx="10382738" cy="3846512"/>
          </a:xfrm>
        </p:spPr>
        <p:txBody>
          <a:bodyPr>
            <a:normAutofit fontScale="85000" lnSpcReduction="10000"/>
          </a:bodyPr>
          <a:lstStyle/>
          <a:p>
            <a:pPr>
              <a:lnSpc>
                <a:spcPct val="120000"/>
              </a:lnSpc>
            </a:pPr>
            <a:r>
              <a:rPr lang="en-US" altLang="en-US" dirty="0" smtClean="0">
                <a:ea typeface="ＭＳ Ｐゴシック" pitchFamily="34" charset="-128"/>
                <a:cs typeface="Arial" charset="0"/>
              </a:rPr>
              <a:t>Recent critical worldwide Mo-99 shortage</a:t>
            </a:r>
          </a:p>
          <a:p>
            <a:pPr>
              <a:lnSpc>
                <a:spcPct val="120000"/>
              </a:lnSpc>
            </a:pPr>
            <a:r>
              <a:rPr lang="en-US" altLang="en-US" dirty="0" smtClean="0">
                <a:ea typeface="ＭＳ Ｐゴシック" pitchFamily="34" charset="-128"/>
                <a:cs typeface="Arial" charset="0"/>
              </a:rPr>
              <a:t>Plant producing 40% of world supply will cease produce by 2016</a:t>
            </a:r>
          </a:p>
          <a:p>
            <a:pPr>
              <a:lnSpc>
                <a:spcPct val="120000"/>
              </a:lnSpc>
            </a:pPr>
            <a:r>
              <a:rPr lang="en-US" altLang="en-US" dirty="0" smtClean="0">
                <a:ea typeface="ＭＳ Ｐゴシック" pitchFamily="34" charset="-128"/>
                <a:cs typeface="Arial" charset="0"/>
              </a:rPr>
              <a:t>New ANSTO plant will ensure constant and reliable supply of radioisotopes to benefit Australia and allow for increased exports </a:t>
            </a:r>
          </a:p>
          <a:p>
            <a:pPr>
              <a:lnSpc>
                <a:spcPct val="120000"/>
              </a:lnSpc>
            </a:pPr>
            <a:r>
              <a:rPr lang="en-US" altLang="en-US" dirty="0" smtClean="0">
                <a:ea typeface="ＭＳ Ｐゴシック" pitchFamily="34" charset="-128"/>
                <a:cs typeface="Arial" charset="0"/>
              </a:rPr>
              <a:t>Opportunity to play a crucial role in the international arena alongside non-proliferation</a:t>
            </a:r>
            <a:endParaRPr lang="en-AU" altLang="en-US" dirty="0" smtClean="0">
              <a:ea typeface="ＭＳ Ｐゴシック" pitchFamily="34" charset="-128"/>
              <a:cs typeface="Arial" charset="0"/>
            </a:endParaRPr>
          </a:p>
        </p:txBody>
      </p:sp>
      <p:sp>
        <p:nvSpPr>
          <p:cNvPr id="5" name="Title 4"/>
          <p:cNvSpPr>
            <a:spLocks noGrp="1"/>
          </p:cNvSpPr>
          <p:nvPr>
            <p:ph type="title"/>
          </p:nvPr>
        </p:nvSpPr>
        <p:spPr>
          <a:xfrm>
            <a:off x="0" y="153988"/>
            <a:ext cx="12192000" cy="1143000"/>
          </a:xfrm>
        </p:spPr>
        <p:txBody>
          <a:bodyPr/>
          <a:lstStyle/>
          <a:p>
            <a:pPr>
              <a:defRPr/>
            </a:pPr>
            <a:r>
              <a:rPr lang="en-US" dirty="0"/>
              <a:t>Ensuring security of supply</a:t>
            </a:r>
            <a:r>
              <a:rPr lang="en-US" sz="3600" dirty="0"/>
              <a:t> </a:t>
            </a:r>
            <a:endParaRPr lang="en-US" dirty="0"/>
          </a:p>
        </p:txBody>
      </p:sp>
    </p:spTree>
    <p:extLst>
      <p:ext uri="{BB962C8B-B14F-4D97-AF65-F5344CB8AC3E}">
        <p14:creationId xmlns:p14="http://schemas.microsoft.com/office/powerpoint/2010/main" val="3682139420"/>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OP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1"/>
            <a:ext cx="121920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642938"/>
            <a:ext cx="12192000" cy="1143000"/>
          </a:xfrm>
          <a:prstGeom prst="rect">
            <a:avLst/>
          </a:prstGeom>
        </p:spPr>
        <p:txBody>
          <a:bodyPr/>
          <a:lst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cs typeface="Arial" pitchFamily="34" charset="0"/>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cs typeface="Arial" pitchFamily="34" charset="0"/>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cs typeface="Arial" pitchFamily="34" charset="0"/>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cs typeface="Arial" pitchFamily="34" charset="0"/>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a:lstStyle>
          <a:p>
            <a:pPr>
              <a:defRPr/>
            </a:pPr>
            <a:r>
              <a:rPr lang="en-US" dirty="0" smtClean="0">
                <a:latin typeface="Arial" pitchFamily="34" charset="0"/>
              </a:rPr>
              <a:t>Leading the world in LEU medicine</a:t>
            </a:r>
          </a:p>
        </p:txBody>
      </p:sp>
    </p:spTree>
    <p:extLst>
      <p:ext uri="{BB962C8B-B14F-4D97-AF65-F5344CB8AC3E}">
        <p14:creationId xmlns:p14="http://schemas.microsoft.com/office/powerpoint/2010/main" val="1960633918"/>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04813"/>
            <a:ext cx="121920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smtClean="0"/>
              <a:t>Supplying Australia and the world</a:t>
            </a:r>
            <a:endParaRPr lang="en-US" dirty="0"/>
          </a:p>
        </p:txBody>
      </p:sp>
      <p:pic>
        <p:nvPicPr>
          <p:cNvPr id="274435" name="Picture 8" descr="SupplyChain.jpg"/>
          <p:cNvPicPr>
            <a:picLocks noGrp="1" noChangeAspect="1"/>
          </p:cNvPicPr>
          <p:nvPr>
            <p:ph idx="1"/>
          </p:nvPr>
        </p:nvPicPr>
        <p:blipFill>
          <a:blip r:embed="rId3"/>
          <a:srcRect/>
          <a:stretch>
            <a:fillRect/>
          </a:stretch>
        </p:blipFill>
        <p:spPr>
          <a:xfrm>
            <a:off x="1045308" y="1700213"/>
            <a:ext cx="10042769" cy="4646612"/>
          </a:xfrm>
          <a:noFill/>
        </p:spPr>
      </p:pic>
    </p:spTree>
    <p:extLst>
      <p:ext uri="{BB962C8B-B14F-4D97-AF65-F5344CB8AC3E}">
        <p14:creationId xmlns:p14="http://schemas.microsoft.com/office/powerpoint/2010/main" val="972715794"/>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81354" y="219878"/>
            <a:ext cx="121920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smtClean="0">
                <a:latin typeface="Arial" pitchFamily="34" charset="0"/>
              </a:rPr>
              <a:t>Key elements</a:t>
            </a:r>
          </a:p>
        </p:txBody>
      </p:sp>
      <p:grpSp>
        <p:nvGrpSpPr>
          <p:cNvPr id="2" name="Group 13"/>
          <p:cNvGrpSpPr>
            <a:grpSpLocks/>
          </p:cNvGrpSpPr>
          <p:nvPr/>
        </p:nvGrpSpPr>
        <p:grpSpPr bwMode="auto">
          <a:xfrm>
            <a:off x="281354" y="1700214"/>
            <a:ext cx="3592003" cy="4802187"/>
            <a:chOff x="228600" y="1827212"/>
            <a:chExt cx="3049270" cy="4802188"/>
          </a:xfrm>
        </p:grpSpPr>
        <p:sp>
          <p:nvSpPr>
            <p:cNvPr id="276490" name="TextBox 4"/>
            <p:cNvSpPr txBox="1">
              <a:spLocks noChangeArrowheads="1"/>
            </p:cNvSpPr>
            <p:nvPr/>
          </p:nvSpPr>
          <p:spPr bwMode="auto">
            <a:xfrm>
              <a:off x="228600" y="5715000"/>
              <a:ext cx="3049270" cy="914400"/>
            </a:xfrm>
            <a:prstGeom prst="rect">
              <a:avLst/>
            </a:prstGeom>
            <a:noFill/>
            <a:ln w="9525">
              <a:noFill/>
              <a:miter lim="800000"/>
              <a:headEnd/>
              <a:tailEnd/>
            </a:ln>
          </p:spPr>
          <p:txBody>
            <a:bodyPr/>
            <a:lstStyle/>
            <a:p>
              <a:pPr algn="ctr" defTabSz="457200" fontAlgn="base">
                <a:spcBef>
                  <a:spcPct val="0"/>
                </a:spcBef>
                <a:spcAft>
                  <a:spcPct val="0"/>
                </a:spcAft>
              </a:pPr>
              <a:r>
                <a:rPr lang="en-US" sz="2200">
                  <a:solidFill>
                    <a:srgbClr val="000000"/>
                  </a:solidFill>
                  <a:latin typeface="Arial" charset="0"/>
                  <a:ea typeface="ＭＳ Ｐゴシック" charset="-128"/>
                </a:rPr>
                <a:t>Secure medicine supply for Australia</a:t>
              </a:r>
            </a:p>
            <a:p>
              <a:pPr algn="ctr" defTabSz="457200" fontAlgn="base">
                <a:spcBef>
                  <a:spcPct val="0"/>
                </a:spcBef>
                <a:spcAft>
                  <a:spcPct val="0"/>
                </a:spcAft>
              </a:pPr>
              <a:r>
                <a:rPr lang="en-US" sz="2200">
                  <a:solidFill>
                    <a:srgbClr val="000000"/>
                  </a:solidFill>
                  <a:latin typeface="Arial" charset="0"/>
                  <a:ea typeface="ＭＳ Ｐゴシック" charset="-128"/>
                </a:rPr>
                <a:t>and the world</a:t>
              </a:r>
            </a:p>
          </p:txBody>
        </p:sp>
        <p:pic>
          <p:nvPicPr>
            <p:cNvPr id="276491" name="Picture 5" descr="Med01.jpg"/>
            <p:cNvPicPr>
              <a:picLocks noChangeAspect="1"/>
            </p:cNvPicPr>
            <p:nvPr/>
          </p:nvPicPr>
          <p:blipFill>
            <a:blip r:embed="rId3"/>
            <a:srcRect/>
            <a:stretch>
              <a:fillRect/>
            </a:stretch>
          </p:blipFill>
          <p:spPr bwMode="auto">
            <a:xfrm>
              <a:off x="228600" y="1827212"/>
              <a:ext cx="3049270" cy="3811588"/>
            </a:xfrm>
            <a:prstGeom prst="rect">
              <a:avLst/>
            </a:prstGeom>
            <a:noFill/>
            <a:ln w="9525">
              <a:noFill/>
              <a:miter lim="800000"/>
              <a:headEnd/>
              <a:tailEnd/>
            </a:ln>
          </p:spPr>
        </p:pic>
      </p:grpSp>
      <p:grpSp>
        <p:nvGrpSpPr>
          <p:cNvPr id="3" name="Group 14"/>
          <p:cNvGrpSpPr>
            <a:grpSpLocks/>
          </p:cNvGrpSpPr>
          <p:nvPr/>
        </p:nvGrpSpPr>
        <p:grpSpPr bwMode="auto">
          <a:xfrm>
            <a:off x="8141547" y="1701801"/>
            <a:ext cx="3334687" cy="4800600"/>
            <a:chOff x="3503930" y="1828800"/>
            <a:chExt cx="3049270" cy="4800600"/>
          </a:xfrm>
        </p:grpSpPr>
        <p:sp>
          <p:nvSpPr>
            <p:cNvPr id="276488" name="TextBox 6"/>
            <p:cNvSpPr txBox="1">
              <a:spLocks noChangeArrowheads="1"/>
            </p:cNvSpPr>
            <p:nvPr/>
          </p:nvSpPr>
          <p:spPr bwMode="auto">
            <a:xfrm>
              <a:off x="3503930" y="5715000"/>
              <a:ext cx="3049270" cy="914400"/>
            </a:xfrm>
            <a:prstGeom prst="rect">
              <a:avLst/>
            </a:prstGeom>
            <a:noFill/>
            <a:ln w="9525">
              <a:noFill/>
              <a:miter lim="800000"/>
              <a:headEnd/>
              <a:tailEnd/>
            </a:ln>
          </p:spPr>
          <p:txBody>
            <a:bodyPr/>
            <a:lstStyle/>
            <a:p>
              <a:pPr algn="ctr" defTabSz="457200" fontAlgn="base">
                <a:spcBef>
                  <a:spcPct val="0"/>
                </a:spcBef>
                <a:spcAft>
                  <a:spcPct val="0"/>
                </a:spcAft>
              </a:pPr>
              <a:r>
                <a:rPr lang="en-US" sz="2400">
                  <a:solidFill>
                    <a:srgbClr val="000000"/>
                  </a:solidFill>
                  <a:latin typeface="Arial" charset="0"/>
                  <a:ea typeface="ＭＳ Ｐゴシック" charset="-128"/>
                </a:rPr>
                <a:t>Showcasing Australian innovation</a:t>
              </a:r>
            </a:p>
          </p:txBody>
        </p:sp>
        <p:pic>
          <p:nvPicPr>
            <p:cNvPr id="276489" name="Picture 11" descr="Med02.jpg"/>
            <p:cNvPicPr>
              <a:picLocks noChangeAspect="1"/>
            </p:cNvPicPr>
            <p:nvPr/>
          </p:nvPicPr>
          <p:blipFill>
            <a:blip r:embed="rId4"/>
            <a:srcRect/>
            <a:stretch>
              <a:fillRect/>
            </a:stretch>
          </p:blipFill>
          <p:spPr bwMode="auto">
            <a:xfrm>
              <a:off x="3503930" y="1828800"/>
              <a:ext cx="3049270" cy="3811588"/>
            </a:xfrm>
            <a:prstGeom prst="rect">
              <a:avLst/>
            </a:prstGeom>
            <a:noFill/>
            <a:ln w="9525">
              <a:noFill/>
              <a:miter lim="800000"/>
              <a:headEnd/>
              <a:tailEnd/>
            </a:ln>
          </p:spPr>
        </p:pic>
      </p:grpSp>
      <p:grpSp>
        <p:nvGrpSpPr>
          <p:cNvPr id="6" name="Group 5"/>
          <p:cNvGrpSpPr>
            <a:grpSpLocks/>
          </p:cNvGrpSpPr>
          <p:nvPr/>
        </p:nvGrpSpPr>
        <p:grpSpPr bwMode="auto">
          <a:xfrm>
            <a:off x="4208585" y="1697038"/>
            <a:ext cx="3589500" cy="4805362"/>
            <a:chOff x="3418708" y="1696772"/>
            <a:chExt cx="3070992" cy="4805628"/>
          </a:xfrm>
        </p:grpSpPr>
        <p:sp>
          <p:nvSpPr>
            <p:cNvPr id="276486" name="TextBox 8"/>
            <p:cNvSpPr txBox="1">
              <a:spLocks noChangeArrowheads="1"/>
            </p:cNvSpPr>
            <p:nvPr/>
          </p:nvSpPr>
          <p:spPr bwMode="auto">
            <a:xfrm>
              <a:off x="3440113" y="5588000"/>
              <a:ext cx="3049587" cy="914400"/>
            </a:xfrm>
            <a:prstGeom prst="rect">
              <a:avLst/>
            </a:prstGeom>
            <a:noFill/>
            <a:ln w="9525">
              <a:noFill/>
              <a:miter lim="800000"/>
              <a:headEnd/>
              <a:tailEnd/>
            </a:ln>
          </p:spPr>
          <p:txBody>
            <a:bodyPr/>
            <a:lstStyle/>
            <a:p>
              <a:pPr algn="ctr" defTabSz="457200" fontAlgn="base">
                <a:spcBef>
                  <a:spcPct val="0"/>
                </a:spcBef>
                <a:spcAft>
                  <a:spcPct val="0"/>
                </a:spcAft>
              </a:pPr>
              <a:r>
                <a:rPr lang="en-US" sz="2400">
                  <a:solidFill>
                    <a:srgbClr val="000000"/>
                  </a:solidFill>
                  <a:latin typeface="Arial" charset="0"/>
                  <a:ea typeface="ＭＳ Ｐゴシック" charset="-128"/>
                </a:rPr>
                <a:t>Driving global </a:t>
              </a:r>
            </a:p>
            <a:p>
              <a:pPr algn="ctr" defTabSz="457200" fontAlgn="base">
                <a:spcBef>
                  <a:spcPct val="0"/>
                </a:spcBef>
                <a:spcAft>
                  <a:spcPct val="0"/>
                </a:spcAft>
              </a:pPr>
              <a:r>
                <a:rPr lang="en-US" sz="2400">
                  <a:solidFill>
                    <a:srgbClr val="000000"/>
                  </a:solidFill>
                  <a:latin typeface="Arial" charset="0"/>
                  <a:ea typeface="ＭＳ Ｐゴシック" charset="-128"/>
                </a:rPr>
                <a:t>non-proliferation</a:t>
              </a:r>
            </a:p>
          </p:txBody>
        </p:sp>
        <p:pic>
          <p:nvPicPr>
            <p:cNvPr id="276487" name="Picture 3" descr="Amano.jpg"/>
            <p:cNvPicPr>
              <a:picLocks noChangeAspect="1"/>
            </p:cNvPicPr>
            <p:nvPr/>
          </p:nvPicPr>
          <p:blipFill>
            <a:blip r:embed="rId5"/>
            <a:srcRect l="14825" r="28313"/>
            <a:stretch>
              <a:fillRect/>
            </a:stretch>
          </p:blipFill>
          <p:spPr bwMode="auto">
            <a:xfrm>
              <a:off x="3418708" y="1696772"/>
              <a:ext cx="3049588" cy="3811587"/>
            </a:xfrm>
            <a:prstGeom prst="rect">
              <a:avLst/>
            </a:prstGeom>
            <a:noFill/>
            <a:ln w="9525">
              <a:noFill/>
              <a:miter lim="800000"/>
              <a:headEnd/>
              <a:tailEnd/>
            </a:ln>
          </p:spPr>
        </p:pic>
      </p:grpSp>
    </p:spTree>
    <p:extLst>
      <p:ext uri="{BB962C8B-B14F-4D97-AF65-F5344CB8AC3E}">
        <p14:creationId xmlns:p14="http://schemas.microsoft.com/office/powerpoint/2010/main" val="30511099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04813"/>
            <a:ext cx="12192000" cy="1143000"/>
          </a:xfrm>
        </p:spPr>
        <p:txBody>
          <a:bodyPr/>
          <a:lstStyle/>
          <a:p>
            <a:pPr>
              <a:defRPr/>
            </a:pPr>
            <a:r>
              <a:rPr lang="en-US" dirty="0" smtClean="0"/>
              <a:t>The Nuclear Medicine Facility</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525" r="3525"/>
          <a:stretch/>
        </p:blipFill>
        <p:spPr>
          <a:xfrm>
            <a:off x="0" y="1528187"/>
            <a:ext cx="12192000" cy="5328592"/>
          </a:xfrm>
          <a:prstGeom prst="rect">
            <a:avLst/>
          </a:prstGeom>
        </p:spPr>
      </p:pic>
      <p:grpSp>
        <p:nvGrpSpPr>
          <p:cNvPr id="11" name="Group 10"/>
          <p:cNvGrpSpPr/>
          <p:nvPr/>
        </p:nvGrpSpPr>
        <p:grpSpPr>
          <a:xfrm>
            <a:off x="335360" y="2564904"/>
            <a:ext cx="3367759" cy="2308490"/>
            <a:chOff x="272480" y="2564904"/>
            <a:chExt cx="2736304" cy="2308490"/>
          </a:xfrm>
        </p:grpSpPr>
        <p:sp>
          <p:nvSpPr>
            <p:cNvPr id="6" name="Rectangle 5"/>
            <p:cNvSpPr/>
            <p:nvPr/>
          </p:nvSpPr>
          <p:spPr>
            <a:xfrm>
              <a:off x="272480" y="2564904"/>
              <a:ext cx="2736304" cy="432048"/>
            </a:xfrm>
            <a:prstGeom prst="rect">
              <a:avLst/>
            </a:prstGeom>
            <a:solidFill>
              <a:srgbClr val="0064B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latin typeface="Arial"/>
                  <a:cs typeface="Arial"/>
                </a:rPr>
                <a:t>Nuclear Medicine Facility</a:t>
              </a:r>
              <a:endParaRPr lang="en-US" sz="1600" b="1" dirty="0">
                <a:latin typeface="Arial"/>
                <a:cs typeface="Arial"/>
              </a:endParaRPr>
            </a:p>
          </p:txBody>
        </p:sp>
        <p:cxnSp>
          <p:nvCxnSpPr>
            <p:cNvPr id="9" name="Straight Connector 8"/>
            <p:cNvCxnSpPr>
              <a:endCxn id="6" idx="2"/>
            </p:cNvCxnSpPr>
            <p:nvPr/>
          </p:nvCxnSpPr>
          <p:spPr>
            <a:xfrm flipV="1">
              <a:off x="1635683" y="2996952"/>
              <a:ext cx="4949" cy="1876442"/>
            </a:xfrm>
            <a:prstGeom prst="line">
              <a:avLst/>
            </a:prstGeom>
            <a:ln>
              <a:solidFill>
                <a:srgbClr val="0064B9"/>
              </a:solidFill>
            </a:ln>
          </p:spPr>
          <p:style>
            <a:lnRef idx="2">
              <a:schemeClr val="accent1"/>
            </a:lnRef>
            <a:fillRef idx="0">
              <a:schemeClr val="accent1"/>
            </a:fillRef>
            <a:effectRef idx="1">
              <a:schemeClr val="accent1"/>
            </a:effectRef>
            <a:fontRef idx="minor">
              <a:schemeClr val="tx1"/>
            </a:fontRef>
          </p:style>
        </p:cxnSp>
      </p:grpSp>
      <p:pic>
        <p:nvPicPr>
          <p:cNvPr id="2" name="Picture 1" descr="ANM-Bld.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4749" y="4801386"/>
            <a:ext cx="376798" cy="420955"/>
          </a:xfrm>
          <a:prstGeom prst="rect">
            <a:avLst/>
          </a:prstGeom>
        </p:spPr>
      </p:pic>
    </p:spTree>
    <p:extLst>
      <p:ext uri="{BB962C8B-B14F-4D97-AF65-F5344CB8AC3E}">
        <p14:creationId xmlns:p14="http://schemas.microsoft.com/office/powerpoint/2010/main" val="288407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7" descr="Synro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99032" y="2133600"/>
            <a:ext cx="5292969"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Title 1"/>
          <p:cNvSpPr>
            <a:spLocks noGrp="1"/>
          </p:cNvSpPr>
          <p:nvPr>
            <p:ph type="title"/>
          </p:nvPr>
        </p:nvSpPr>
        <p:spPr>
          <a:xfrm>
            <a:off x="92468" y="178782"/>
            <a:ext cx="12192000" cy="1143000"/>
          </a:xfrm>
        </p:spPr>
        <p:txBody>
          <a:bodyPr/>
          <a:lstStyle/>
          <a:p>
            <a:r>
              <a:rPr lang="en-US" altLang="en-US" dirty="0" smtClean="0">
                <a:ea typeface="ＭＳ Ｐゴシック" pitchFamily="34" charset="-128"/>
              </a:rPr>
              <a:t>Synroc: the waste solution</a:t>
            </a:r>
          </a:p>
        </p:txBody>
      </p:sp>
      <p:sp>
        <p:nvSpPr>
          <p:cNvPr id="159748" name="Content Placeholder 5"/>
          <p:cNvSpPr>
            <a:spLocks noGrp="1"/>
          </p:cNvSpPr>
          <p:nvPr>
            <p:ph idx="1"/>
          </p:nvPr>
        </p:nvSpPr>
        <p:spPr>
          <a:xfrm>
            <a:off x="508000" y="1981201"/>
            <a:ext cx="6900985" cy="4525963"/>
          </a:xfrm>
        </p:spPr>
        <p:txBody>
          <a:bodyPr>
            <a:normAutofit fontScale="92500" lnSpcReduction="20000"/>
          </a:bodyPr>
          <a:lstStyle/>
          <a:p>
            <a:r>
              <a:rPr lang="en-AU" altLang="en-US" dirty="0" smtClean="0">
                <a:ea typeface="ＭＳ Ｐゴシック" pitchFamily="34" charset="-128"/>
                <a:cs typeface="Arial" charset="0"/>
              </a:rPr>
              <a:t>Intermediate Level Liquid Waste, ILLW, will be managed using this technology</a:t>
            </a:r>
          </a:p>
          <a:p>
            <a:r>
              <a:rPr lang="en-AU" altLang="en-US" dirty="0" smtClean="0">
                <a:ea typeface="ＭＳ Ｐゴシック" pitchFamily="34" charset="-128"/>
                <a:cs typeface="Arial" charset="0"/>
              </a:rPr>
              <a:t>Synroc conceived in Australia and technology developed at ANSTO</a:t>
            </a:r>
          </a:p>
          <a:p>
            <a:r>
              <a:rPr lang="en-AU" altLang="en-US" dirty="0" smtClean="0">
                <a:ea typeface="ＭＳ Ｐゴシック" pitchFamily="34" charset="-128"/>
                <a:cs typeface="Arial" charset="0"/>
              </a:rPr>
              <a:t>Potential to treat radioactive wastes world wide including high level waste</a:t>
            </a:r>
          </a:p>
          <a:p>
            <a:r>
              <a:rPr lang="en-AU" altLang="en-US" dirty="0" smtClean="0">
                <a:ea typeface="ＭＳ Ｐゴシック" pitchFamily="34" charset="-128"/>
                <a:cs typeface="Arial" charset="0"/>
              </a:rPr>
              <a:t>Synroc is the safest and most economic method for dealing with waste</a:t>
            </a:r>
            <a:r>
              <a:rPr lang="en-AU" altLang="en-US" sz="1600" dirty="0" smtClean="0">
                <a:ea typeface="ＭＳ Ｐゴシック" pitchFamily="34" charset="-128"/>
                <a:cs typeface="Arial" charset="0"/>
              </a:rPr>
              <a:t/>
            </a:r>
            <a:br>
              <a:rPr lang="en-AU" altLang="en-US" sz="1600" dirty="0" smtClean="0">
                <a:ea typeface="ＭＳ Ｐゴシック" pitchFamily="34" charset="-128"/>
                <a:cs typeface="Arial" charset="0"/>
              </a:rPr>
            </a:br>
            <a:endParaRPr lang="en-AU" altLang="en-US" sz="1600" dirty="0" smtClean="0">
              <a:ea typeface="ＭＳ Ｐゴシック" pitchFamily="34" charset="-128"/>
              <a:cs typeface="Arial" charset="0"/>
            </a:endParaRPr>
          </a:p>
          <a:p>
            <a:endParaRPr lang="en-AU" altLang="en-US" dirty="0" smtClean="0">
              <a:ea typeface="ＭＳ Ｐゴシック" pitchFamily="34" charset="-128"/>
              <a:cs typeface="Arial" charset="0"/>
            </a:endParaRPr>
          </a:p>
          <a:p>
            <a:pPr>
              <a:buFontTx/>
              <a:buNone/>
            </a:pPr>
            <a:endParaRPr lang="en-AU" altLang="en-US" dirty="0" smtClean="0">
              <a:ea typeface="ＭＳ Ｐゴシック" pitchFamily="34" charset="-128"/>
              <a:cs typeface="Arial" charset="0"/>
            </a:endParaRPr>
          </a:p>
        </p:txBody>
      </p:sp>
    </p:spTree>
    <p:extLst>
      <p:ext uri="{BB962C8B-B14F-4D97-AF65-F5344CB8AC3E}">
        <p14:creationId xmlns:p14="http://schemas.microsoft.com/office/powerpoint/2010/main" val="2160337876"/>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a:xfrm>
            <a:off x="205483" y="209604"/>
            <a:ext cx="12192000" cy="1143000"/>
          </a:xfrm>
        </p:spPr>
        <p:txBody>
          <a:bodyPr/>
          <a:lstStyle/>
          <a:p>
            <a:r>
              <a:rPr lang="en-US" altLang="en-US" dirty="0" smtClean="0">
                <a:ea typeface="ＭＳ Ｐゴシック" pitchFamily="34" charset="-128"/>
              </a:rPr>
              <a:t>Volume of waste at disposal</a:t>
            </a:r>
          </a:p>
        </p:txBody>
      </p:sp>
      <p:pic>
        <p:nvPicPr>
          <p:cNvPr id="160771" name="Picture 2" descr="Synroc-Comparision-imag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247" y="2878138"/>
            <a:ext cx="10087708"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Box 4"/>
          <p:cNvSpPr txBox="1">
            <a:spLocks noChangeArrowheads="1"/>
          </p:cNvSpPr>
          <p:nvPr/>
        </p:nvSpPr>
        <p:spPr bwMode="auto">
          <a:xfrm>
            <a:off x="392724" y="1582739"/>
            <a:ext cx="3634154"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Char char="•"/>
              <a:defRPr sz="2400">
                <a:solidFill>
                  <a:schemeClr val="tx1"/>
                </a:solidFill>
                <a:latin typeface="Arial" charset="0"/>
                <a:ea typeface="ＭＳ Ｐゴシック" pitchFamily="34" charset="-128"/>
              </a:defRPr>
            </a:lvl1pPr>
            <a:lvl2pPr marL="742950" indent="-285750" eaLnBrk="0" hangingPunct="0">
              <a:spcBef>
                <a:spcPct val="20000"/>
              </a:spcBef>
              <a:buClr>
                <a:srgbClr val="005A9B"/>
              </a:buClr>
              <a:buChar char="–"/>
              <a:defRPr sz="24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buClrTx/>
              <a:buFontTx/>
              <a:buNone/>
            </a:pPr>
            <a:r>
              <a:rPr lang="en-US" altLang="en-US" smtClean="0">
                <a:solidFill>
                  <a:srgbClr val="000000"/>
                </a:solidFill>
              </a:rPr>
              <a:t>Cementation final disposal volume</a:t>
            </a:r>
          </a:p>
          <a:p>
            <a:pPr algn="ctr" eaLnBrk="1" fontAlgn="base" hangingPunct="1">
              <a:spcBef>
                <a:spcPts val="600"/>
              </a:spcBef>
              <a:spcAft>
                <a:spcPct val="0"/>
              </a:spcAft>
              <a:buClrTx/>
              <a:buFontTx/>
              <a:buNone/>
            </a:pPr>
            <a:r>
              <a:rPr lang="en-US" altLang="en-US" sz="2000" b="1" smtClean="0">
                <a:solidFill>
                  <a:srgbClr val="000000"/>
                </a:solidFill>
              </a:rPr>
              <a:t>100m</a:t>
            </a:r>
            <a:r>
              <a:rPr lang="en-US" altLang="en-US" sz="2000" b="1" baseline="30000" smtClean="0">
                <a:solidFill>
                  <a:srgbClr val="000000"/>
                </a:solidFill>
              </a:rPr>
              <a:t>3</a:t>
            </a:r>
          </a:p>
        </p:txBody>
      </p:sp>
      <p:sp>
        <p:nvSpPr>
          <p:cNvPr id="160773" name="TextBox 7"/>
          <p:cNvSpPr txBox="1">
            <a:spLocks noChangeArrowheads="1"/>
          </p:cNvSpPr>
          <p:nvPr/>
        </p:nvSpPr>
        <p:spPr bwMode="auto">
          <a:xfrm>
            <a:off x="4380523" y="1582739"/>
            <a:ext cx="3634154"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Char char="•"/>
              <a:defRPr sz="2400">
                <a:solidFill>
                  <a:schemeClr val="tx1"/>
                </a:solidFill>
                <a:latin typeface="Arial" charset="0"/>
                <a:ea typeface="ＭＳ Ｐゴシック" pitchFamily="34" charset="-128"/>
              </a:defRPr>
            </a:lvl1pPr>
            <a:lvl2pPr marL="742950" indent="-285750" eaLnBrk="0" hangingPunct="0">
              <a:spcBef>
                <a:spcPct val="20000"/>
              </a:spcBef>
              <a:buClr>
                <a:srgbClr val="005A9B"/>
              </a:buClr>
              <a:buChar char="–"/>
              <a:defRPr sz="24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buClrTx/>
              <a:buFontTx/>
              <a:buNone/>
            </a:pPr>
            <a:r>
              <a:rPr lang="en-US" altLang="en-US" smtClean="0">
                <a:solidFill>
                  <a:srgbClr val="000000"/>
                </a:solidFill>
              </a:rPr>
              <a:t>Alkaline liquid</a:t>
            </a:r>
            <a:br>
              <a:rPr lang="en-US" altLang="en-US" smtClean="0">
                <a:solidFill>
                  <a:srgbClr val="000000"/>
                </a:solidFill>
              </a:rPr>
            </a:br>
            <a:r>
              <a:rPr lang="en-US" altLang="en-US" smtClean="0">
                <a:solidFill>
                  <a:srgbClr val="000000"/>
                </a:solidFill>
              </a:rPr>
              <a:t>waste per year</a:t>
            </a:r>
          </a:p>
          <a:p>
            <a:pPr algn="ctr" eaLnBrk="1" fontAlgn="base" hangingPunct="1">
              <a:spcBef>
                <a:spcPts val="600"/>
              </a:spcBef>
              <a:spcAft>
                <a:spcPct val="0"/>
              </a:spcAft>
              <a:buClrTx/>
              <a:buFontTx/>
              <a:buNone/>
            </a:pPr>
            <a:r>
              <a:rPr lang="en-US" altLang="en-US" sz="2000" b="1" smtClean="0">
                <a:solidFill>
                  <a:srgbClr val="000000"/>
                </a:solidFill>
              </a:rPr>
              <a:t>4000L</a:t>
            </a:r>
            <a:endParaRPr lang="en-US" altLang="en-US" sz="2000" b="1" baseline="30000" smtClean="0">
              <a:solidFill>
                <a:srgbClr val="000000"/>
              </a:solidFill>
            </a:endParaRPr>
          </a:p>
        </p:txBody>
      </p:sp>
      <p:sp>
        <p:nvSpPr>
          <p:cNvPr id="199686" name="TextBox 8"/>
          <p:cNvSpPr txBox="1">
            <a:spLocks noChangeArrowheads="1"/>
          </p:cNvSpPr>
          <p:nvPr/>
        </p:nvSpPr>
        <p:spPr bwMode="auto">
          <a:xfrm>
            <a:off x="8430847" y="1582739"/>
            <a:ext cx="3634154"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Char char="•"/>
              <a:defRPr sz="2400">
                <a:solidFill>
                  <a:schemeClr val="tx1"/>
                </a:solidFill>
                <a:latin typeface="Arial" charset="0"/>
                <a:ea typeface="ＭＳ Ｐゴシック" pitchFamily="34" charset="-128"/>
              </a:defRPr>
            </a:lvl1pPr>
            <a:lvl2pPr marL="742950" indent="-285750" eaLnBrk="0" hangingPunct="0">
              <a:spcBef>
                <a:spcPct val="20000"/>
              </a:spcBef>
              <a:buClr>
                <a:srgbClr val="005A9B"/>
              </a:buClr>
              <a:buChar char="–"/>
              <a:defRPr sz="24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buClrTx/>
              <a:buFontTx/>
              <a:buNone/>
            </a:pPr>
            <a:r>
              <a:rPr lang="en-US" altLang="en-US" smtClean="0">
                <a:solidFill>
                  <a:srgbClr val="000000"/>
                </a:solidFill>
              </a:rPr>
              <a:t>Final disposal volume</a:t>
            </a:r>
          </a:p>
          <a:p>
            <a:pPr algn="ctr" eaLnBrk="1" fontAlgn="base" hangingPunct="1">
              <a:spcBef>
                <a:spcPts val="600"/>
              </a:spcBef>
              <a:spcAft>
                <a:spcPct val="0"/>
              </a:spcAft>
              <a:buClrTx/>
              <a:buFontTx/>
              <a:buNone/>
            </a:pPr>
            <a:r>
              <a:rPr lang="en-US" altLang="en-US" sz="2000" b="1" smtClean="0">
                <a:solidFill>
                  <a:srgbClr val="000000"/>
                </a:solidFill>
              </a:rPr>
              <a:t>10m</a:t>
            </a:r>
            <a:r>
              <a:rPr lang="en-US" altLang="en-US" sz="2000" b="1" baseline="30000" smtClean="0">
                <a:solidFill>
                  <a:srgbClr val="000000"/>
                </a:solidFill>
              </a:rPr>
              <a:t>3</a:t>
            </a:r>
          </a:p>
        </p:txBody>
      </p:sp>
      <p:sp>
        <p:nvSpPr>
          <p:cNvPr id="199687" name="TextBox 9"/>
          <p:cNvSpPr txBox="1">
            <a:spLocks noChangeArrowheads="1"/>
          </p:cNvSpPr>
          <p:nvPr/>
        </p:nvSpPr>
        <p:spPr bwMode="auto">
          <a:xfrm>
            <a:off x="8827477" y="5992814"/>
            <a:ext cx="2924908"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Char char="•"/>
              <a:defRPr sz="2400">
                <a:solidFill>
                  <a:schemeClr val="tx1"/>
                </a:solidFill>
                <a:latin typeface="Arial" charset="0"/>
                <a:ea typeface="ＭＳ Ｐゴシック" pitchFamily="34" charset="-128"/>
              </a:defRPr>
            </a:lvl1pPr>
            <a:lvl2pPr marL="742950" indent="-285750" eaLnBrk="0" hangingPunct="0">
              <a:spcBef>
                <a:spcPct val="20000"/>
              </a:spcBef>
              <a:buClr>
                <a:srgbClr val="005A9B"/>
              </a:buClr>
              <a:buChar char="–"/>
              <a:defRPr sz="24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fontAlgn="base" hangingPunct="1">
              <a:spcBef>
                <a:spcPct val="0"/>
              </a:spcBef>
              <a:spcAft>
                <a:spcPct val="0"/>
              </a:spcAft>
              <a:buClrTx/>
              <a:buFontTx/>
              <a:buNone/>
            </a:pPr>
            <a:r>
              <a:rPr lang="en-US" altLang="en-US" smtClean="0">
                <a:solidFill>
                  <a:srgbClr val="000000"/>
                </a:solidFill>
              </a:rPr>
              <a:t>Synroc</a:t>
            </a:r>
            <a:r>
              <a:rPr lang="en-US" altLang="en-US" baseline="30000" smtClean="0">
                <a:solidFill>
                  <a:srgbClr val="000000"/>
                </a:solidFill>
              </a:rPr>
              <a:t>®</a:t>
            </a:r>
          </a:p>
          <a:p>
            <a:pPr algn="ctr" eaLnBrk="1" fontAlgn="base" hangingPunct="1">
              <a:spcBef>
                <a:spcPts val="600"/>
              </a:spcBef>
              <a:spcAft>
                <a:spcPct val="0"/>
              </a:spcAft>
              <a:buClrTx/>
              <a:buFontTx/>
              <a:buNone/>
            </a:pPr>
            <a:r>
              <a:rPr lang="en-US" altLang="en-US" sz="2000" b="1" smtClean="0">
                <a:solidFill>
                  <a:srgbClr val="000000"/>
                </a:solidFill>
              </a:rPr>
              <a:t>1m</a:t>
            </a:r>
            <a:r>
              <a:rPr lang="en-US" altLang="en-US" sz="2000" b="1" baseline="30000" smtClean="0">
                <a:solidFill>
                  <a:srgbClr val="000000"/>
                </a:solidFill>
              </a:rPr>
              <a:t>3</a:t>
            </a:r>
          </a:p>
        </p:txBody>
      </p:sp>
      <p:cxnSp>
        <p:nvCxnSpPr>
          <p:cNvPr id="7" name="Straight Connector 6"/>
          <p:cNvCxnSpPr/>
          <p:nvPr/>
        </p:nvCxnSpPr>
        <p:spPr>
          <a:xfrm flipV="1">
            <a:off x="6215185" y="2797175"/>
            <a:ext cx="0" cy="18811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10283093" y="2797175"/>
            <a:ext cx="0" cy="18811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2164862" y="2797175"/>
            <a:ext cx="0" cy="3698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283093" y="5686425"/>
            <a:ext cx="0" cy="3937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44257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6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968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96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4" grpId="0"/>
      <p:bldP spid="199686" grpId="0"/>
      <p:bldP spid="19968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itle 1"/>
          <p:cNvSpPr>
            <a:spLocks noGrp="1"/>
          </p:cNvSpPr>
          <p:nvPr>
            <p:ph type="title"/>
          </p:nvPr>
        </p:nvSpPr>
        <p:spPr>
          <a:xfrm>
            <a:off x="174661" y="209604"/>
            <a:ext cx="12192000" cy="1143000"/>
          </a:xfrm>
        </p:spPr>
        <p:txBody>
          <a:bodyPr/>
          <a:lstStyle/>
          <a:p>
            <a:pPr>
              <a:defRPr/>
            </a:pPr>
            <a:r>
              <a:rPr lang="en-US" dirty="0">
                <a:latin typeface="Arial" charset="0"/>
                <a:ea typeface="ＭＳ Ｐゴシック" charset="0"/>
                <a:cs typeface="ＭＳ Ｐゴシック" charset="0"/>
              </a:rPr>
              <a:t>Disposal volume of waste</a:t>
            </a:r>
          </a:p>
        </p:txBody>
      </p:sp>
      <p:sp>
        <p:nvSpPr>
          <p:cNvPr id="161795" name="TextBox 4"/>
          <p:cNvSpPr txBox="1">
            <a:spLocks noChangeArrowheads="1"/>
          </p:cNvSpPr>
          <p:nvPr/>
        </p:nvSpPr>
        <p:spPr bwMode="auto">
          <a:xfrm>
            <a:off x="508000" y="1484313"/>
            <a:ext cx="502529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defTabSz="457200" eaLnBrk="1" fontAlgn="base" hangingPunct="1">
              <a:spcBef>
                <a:spcPct val="0"/>
              </a:spcBef>
              <a:spcAft>
                <a:spcPct val="0"/>
              </a:spcAft>
              <a:buClrTx/>
              <a:buFontTx/>
              <a:buNone/>
            </a:pPr>
            <a:r>
              <a:rPr lang="en-US" altLang="en-US" sz="1800" smtClean="0">
                <a:solidFill>
                  <a:srgbClr val="000000"/>
                </a:solidFill>
              </a:rPr>
              <a:t>Cementation transport per 10 years</a:t>
            </a:r>
          </a:p>
          <a:p>
            <a:pPr defTabSz="457200" eaLnBrk="1" fontAlgn="base" hangingPunct="1">
              <a:spcBef>
                <a:spcPct val="0"/>
              </a:spcBef>
              <a:spcAft>
                <a:spcPct val="0"/>
              </a:spcAft>
              <a:buClrTx/>
              <a:buFontTx/>
              <a:buNone/>
            </a:pPr>
            <a:r>
              <a:rPr lang="en-US" altLang="en-US" sz="1800" b="1" smtClean="0">
                <a:solidFill>
                  <a:srgbClr val="000000"/>
                </a:solidFill>
              </a:rPr>
              <a:t>1560 Tonnes </a:t>
            </a:r>
            <a:r>
              <a:rPr lang="en-US" altLang="en-US" sz="1800" smtClean="0">
                <a:solidFill>
                  <a:srgbClr val="000000"/>
                </a:solidFill>
              </a:rPr>
              <a:t>(&gt; 150 trucks)</a:t>
            </a:r>
          </a:p>
        </p:txBody>
      </p:sp>
      <p:pic>
        <p:nvPicPr>
          <p:cNvPr id="161796" name="Picture 5" descr="Trucks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1908" y="2170114"/>
            <a:ext cx="8628185" cy="35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508000" y="5867401"/>
            <a:ext cx="11027508" cy="822325"/>
            <a:chOff x="412750" y="5867400"/>
            <a:chExt cx="8959850" cy="821742"/>
          </a:xfrm>
        </p:grpSpPr>
        <p:pic>
          <p:nvPicPr>
            <p:cNvPr id="161798" name="Picture 6" descr="Trucks02.jpg"/>
            <p:cNvPicPr>
              <a:picLocks noChangeAspect="1"/>
            </p:cNvPicPr>
            <p:nvPr/>
          </p:nvPicPr>
          <p:blipFill>
            <a:blip r:embed="rId4">
              <a:extLst>
                <a:ext uri="{28A0092B-C50C-407E-A947-70E740481C1C}">
                  <a14:useLocalDpi xmlns:a14="http://schemas.microsoft.com/office/drawing/2010/main" val="0"/>
                </a:ext>
              </a:extLst>
            </a:blip>
            <a:srcRect l="40338" r="40218"/>
            <a:stretch>
              <a:fillRect/>
            </a:stretch>
          </p:blipFill>
          <p:spPr bwMode="auto">
            <a:xfrm>
              <a:off x="4275667" y="6324600"/>
              <a:ext cx="1363134" cy="36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9" name="TextBox 7"/>
            <p:cNvSpPr txBox="1">
              <a:spLocks noChangeArrowheads="1"/>
            </p:cNvSpPr>
            <p:nvPr/>
          </p:nvSpPr>
          <p:spPr bwMode="auto">
            <a:xfrm>
              <a:off x="412750" y="5907060"/>
              <a:ext cx="4311650" cy="64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defTabSz="457200" eaLnBrk="1" fontAlgn="base" hangingPunct="1">
                <a:spcBef>
                  <a:spcPct val="0"/>
                </a:spcBef>
                <a:spcAft>
                  <a:spcPct val="0"/>
                </a:spcAft>
                <a:buClrTx/>
                <a:buFontTx/>
                <a:buNone/>
              </a:pPr>
              <a:r>
                <a:rPr lang="en-US" altLang="en-US" sz="1800" smtClean="0">
                  <a:solidFill>
                    <a:srgbClr val="000000"/>
                  </a:solidFill>
                </a:rPr>
                <a:t>ANSTO Synroc</a:t>
              </a:r>
              <a:r>
                <a:rPr lang="en-US" altLang="en-US" sz="1800" baseline="30000" smtClean="0">
                  <a:solidFill>
                    <a:srgbClr val="000000"/>
                  </a:solidFill>
                </a:rPr>
                <a:t>®</a:t>
              </a:r>
              <a:r>
                <a:rPr lang="en-US" altLang="en-US" sz="1800" smtClean="0">
                  <a:solidFill>
                    <a:srgbClr val="000000"/>
                  </a:solidFill>
                </a:rPr>
                <a:t> transport per 10 years</a:t>
              </a:r>
            </a:p>
            <a:p>
              <a:pPr defTabSz="457200" eaLnBrk="1" fontAlgn="base" hangingPunct="1">
                <a:spcBef>
                  <a:spcPct val="0"/>
                </a:spcBef>
                <a:spcAft>
                  <a:spcPct val="0"/>
                </a:spcAft>
                <a:buClrTx/>
                <a:buFontTx/>
                <a:buNone/>
              </a:pPr>
              <a:r>
                <a:rPr lang="en-US" altLang="en-US" sz="1800" b="1" smtClean="0">
                  <a:solidFill>
                    <a:srgbClr val="000000"/>
                  </a:solidFill>
                </a:rPr>
                <a:t>14 Tonnes</a:t>
              </a:r>
              <a:endParaRPr lang="en-US" altLang="en-US" sz="1800" smtClean="0">
                <a:solidFill>
                  <a:srgbClr val="000000"/>
                </a:solidFill>
              </a:endParaRPr>
            </a:p>
          </p:txBody>
        </p:sp>
        <p:cxnSp>
          <p:nvCxnSpPr>
            <p:cNvPr id="9" name="Straight Connector 8"/>
            <p:cNvCxnSpPr/>
            <p:nvPr/>
          </p:nvCxnSpPr>
          <p:spPr>
            <a:xfrm>
              <a:off x="412750" y="5867400"/>
              <a:ext cx="8959850" cy="1587"/>
            </a:xfrm>
            <a:prstGeom prst="line">
              <a:avLst/>
            </a:pr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1801" name="Picture 6" descr="Trucks02.jpg"/>
            <p:cNvPicPr>
              <a:picLocks noChangeAspect="1"/>
            </p:cNvPicPr>
            <p:nvPr/>
          </p:nvPicPr>
          <p:blipFill>
            <a:blip r:embed="rId4">
              <a:extLst>
                <a:ext uri="{28A0092B-C50C-407E-A947-70E740481C1C}">
                  <a14:useLocalDpi xmlns:a14="http://schemas.microsoft.com/office/drawing/2010/main" val="0"/>
                </a:ext>
              </a:extLst>
            </a:blip>
            <a:srcRect l="40338" r="40218"/>
            <a:stretch>
              <a:fillRect/>
            </a:stretch>
          </p:blipFill>
          <p:spPr bwMode="auto">
            <a:xfrm>
              <a:off x="2957941" y="6324600"/>
              <a:ext cx="1363134" cy="36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2" name="Picture 6" descr="Trucks02.jpg"/>
            <p:cNvPicPr>
              <a:picLocks noChangeAspect="1"/>
            </p:cNvPicPr>
            <p:nvPr/>
          </p:nvPicPr>
          <p:blipFill>
            <a:blip r:embed="rId4">
              <a:extLst>
                <a:ext uri="{28A0092B-C50C-407E-A947-70E740481C1C}">
                  <a14:useLocalDpi xmlns:a14="http://schemas.microsoft.com/office/drawing/2010/main" val="0"/>
                </a:ext>
              </a:extLst>
            </a:blip>
            <a:srcRect l="40338" r="40218"/>
            <a:stretch>
              <a:fillRect/>
            </a:stretch>
          </p:blipFill>
          <p:spPr bwMode="auto">
            <a:xfrm>
              <a:off x="5600704" y="6324600"/>
              <a:ext cx="1363134" cy="36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3" name="Picture 6" descr="Trucks02.jpg"/>
            <p:cNvPicPr>
              <a:picLocks noChangeAspect="1"/>
            </p:cNvPicPr>
            <p:nvPr/>
          </p:nvPicPr>
          <p:blipFill>
            <a:blip r:embed="rId4">
              <a:extLst>
                <a:ext uri="{28A0092B-C50C-407E-A947-70E740481C1C}">
                  <a14:useLocalDpi xmlns:a14="http://schemas.microsoft.com/office/drawing/2010/main" val="0"/>
                </a:ext>
              </a:extLst>
            </a:blip>
            <a:srcRect l="40338" r="52899"/>
            <a:stretch>
              <a:fillRect/>
            </a:stretch>
          </p:blipFill>
          <p:spPr bwMode="auto">
            <a:xfrm>
              <a:off x="6921508" y="6324600"/>
              <a:ext cx="474125" cy="36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826618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4935" y="209604"/>
            <a:ext cx="12192000" cy="1143000"/>
          </a:xfrm>
        </p:spPr>
        <p:txBody>
          <a:bodyPr/>
          <a:lstStyle/>
          <a:p>
            <a:pPr>
              <a:defRPr/>
            </a:pPr>
            <a:r>
              <a:rPr lang="en-US" dirty="0" smtClean="0"/>
              <a:t>The </a:t>
            </a:r>
            <a:r>
              <a:rPr lang="en-US" dirty="0" err="1" smtClean="0"/>
              <a:t>Synroc</a:t>
            </a:r>
            <a:r>
              <a:rPr lang="en-US" dirty="0" smtClean="0"/>
              <a:t> plant</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525" r="3525"/>
          <a:stretch/>
        </p:blipFill>
        <p:spPr>
          <a:xfrm>
            <a:off x="0" y="1528187"/>
            <a:ext cx="12192000" cy="532859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4749" y="4801387"/>
            <a:ext cx="376798" cy="420953"/>
          </a:xfrm>
          <a:prstGeom prst="rect">
            <a:avLst/>
          </a:prstGeom>
        </p:spPr>
      </p:pic>
      <p:grpSp>
        <p:nvGrpSpPr>
          <p:cNvPr id="8" name="Group 7"/>
          <p:cNvGrpSpPr/>
          <p:nvPr/>
        </p:nvGrpSpPr>
        <p:grpSpPr>
          <a:xfrm>
            <a:off x="1576113" y="2492896"/>
            <a:ext cx="2127006" cy="2308490"/>
            <a:chOff x="776536" y="2564904"/>
            <a:chExt cx="1728192" cy="2308490"/>
          </a:xfrm>
        </p:grpSpPr>
        <p:sp>
          <p:nvSpPr>
            <p:cNvPr id="9" name="Rectangle 8"/>
            <p:cNvSpPr/>
            <p:nvPr/>
          </p:nvSpPr>
          <p:spPr>
            <a:xfrm>
              <a:off x="776536" y="2564904"/>
              <a:ext cx="1728192" cy="432048"/>
            </a:xfrm>
            <a:prstGeom prst="rect">
              <a:avLst/>
            </a:prstGeom>
            <a:solidFill>
              <a:srgbClr val="0064B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err="1" smtClean="0">
                  <a:latin typeface="Arial"/>
                  <a:cs typeface="Arial"/>
                </a:rPr>
                <a:t>Synroc</a:t>
              </a:r>
              <a:r>
                <a:rPr lang="en-US" sz="1600" b="1" dirty="0" smtClean="0">
                  <a:latin typeface="Arial"/>
                  <a:cs typeface="Arial"/>
                </a:rPr>
                <a:t> Plant</a:t>
              </a:r>
              <a:endParaRPr lang="en-US" sz="1600" b="1" dirty="0">
                <a:latin typeface="Arial"/>
                <a:cs typeface="Arial"/>
              </a:endParaRPr>
            </a:p>
          </p:txBody>
        </p:sp>
        <p:cxnSp>
          <p:nvCxnSpPr>
            <p:cNvPr id="10" name="Straight Connector 9"/>
            <p:cNvCxnSpPr>
              <a:endCxn id="9" idx="2"/>
            </p:cNvCxnSpPr>
            <p:nvPr/>
          </p:nvCxnSpPr>
          <p:spPr>
            <a:xfrm flipV="1">
              <a:off x="1635683" y="2996952"/>
              <a:ext cx="4949" cy="1876442"/>
            </a:xfrm>
            <a:prstGeom prst="line">
              <a:avLst/>
            </a:prstGeom>
            <a:ln>
              <a:solidFill>
                <a:srgbClr val="0064B9"/>
              </a:solidFill>
            </a:ln>
          </p:spPr>
          <p:style>
            <a:lnRef idx="2">
              <a:schemeClr val="accent1"/>
            </a:lnRef>
            <a:fillRef idx="0">
              <a:schemeClr val="accent1"/>
            </a:fillRef>
            <a:effectRef idx="1">
              <a:schemeClr val="accent1"/>
            </a:effectRef>
            <a:fontRef idx="minor">
              <a:schemeClr val="tx1"/>
            </a:fontRef>
          </p:style>
        </p:cxnSp>
      </p:grpSp>
      <p:pic>
        <p:nvPicPr>
          <p:cNvPr id="2" name="Picture 1" descr="Synroc-Bld.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64" y="4728319"/>
            <a:ext cx="391746" cy="278507"/>
          </a:xfrm>
          <a:prstGeom prst="rect">
            <a:avLst/>
          </a:prstGeom>
        </p:spPr>
      </p:pic>
    </p:spTree>
    <p:extLst>
      <p:ext uri="{BB962C8B-B14F-4D97-AF65-F5344CB8AC3E}">
        <p14:creationId xmlns:p14="http://schemas.microsoft.com/office/powerpoint/2010/main" val="21820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128" y="199330"/>
            <a:ext cx="12192000" cy="1143000"/>
          </a:xfrm>
        </p:spPr>
        <p:txBody>
          <a:bodyPr/>
          <a:lstStyle/>
          <a:p>
            <a:pPr>
              <a:defRPr/>
            </a:pPr>
            <a:r>
              <a:rPr lang="en-US" dirty="0" smtClean="0"/>
              <a:t>Overview of ANM</a:t>
            </a:r>
            <a:endParaRPr lang="en-US" dirty="0"/>
          </a:p>
        </p:txBody>
      </p:sp>
      <p:grpSp>
        <p:nvGrpSpPr>
          <p:cNvPr id="21" name="Group 20"/>
          <p:cNvGrpSpPr/>
          <p:nvPr/>
        </p:nvGrpSpPr>
        <p:grpSpPr>
          <a:xfrm>
            <a:off x="277401" y="1860045"/>
            <a:ext cx="3087069" cy="4508523"/>
            <a:chOff x="0" y="1556792"/>
            <a:chExt cx="3251193" cy="5297250"/>
          </a:xfrm>
        </p:grpSpPr>
        <p:sp>
          <p:nvSpPr>
            <p:cNvPr id="7" name="Rectangle 6"/>
            <p:cNvSpPr/>
            <p:nvPr/>
          </p:nvSpPr>
          <p:spPr>
            <a:xfrm>
              <a:off x="0" y="1556792"/>
              <a:ext cx="3251193" cy="5293285"/>
            </a:xfrm>
            <a:prstGeom prst="rect">
              <a:avLst/>
            </a:prstGeom>
            <a:gradFill flip="none" rotWithShape="1">
              <a:gsLst>
                <a:gs pos="0">
                  <a:srgbClr val="0064B9"/>
                </a:gs>
                <a:gs pos="100000">
                  <a:srgbClr val="FFFFFF"/>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3"/>
            <p:cNvSpPr txBox="1">
              <a:spLocks/>
            </p:cNvSpPr>
            <p:nvPr/>
          </p:nvSpPr>
          <p:spPr bwMode="auto">
            <a:xfrm>
              <a:off x="0" y="1556792"/>
              <a:ext cx="3224808"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a:lstStyle>
            <a:p>
              <a:pPr>
                <a:defRPr/>
              </a:pPr>
              <a:r>
                <a:rPr lang="en-US" spc="0" dirty="0" smtClean="0">
                  <a:latin typeface="Arial Black"/>
                  <a:cs typeface="Arial Black"/>
                </a:rPr>
                <a:t>1.</a:t>
              </a:r>
              <a:endParaRPr lang="en-US" spc="0" dirty="0">
                <a:latin typeface="Arial Black"/>
                <a:cs typeface="Arial Black"/>
              </a:endParaRPr>
            </a:p>
          </p:txBody>
        </p:sp>
        <p:pic>
          <p:nvPicPr>
            <p:cNvPr id="15" name="Picture 14" descr="Injec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64405"/>
              <a:ext cx="3224808" cy="3928891"/>
            </a:xfrm>
            <a:prstGeom prst="rect">
              <a:avLst/>
            </a:prstGeom>
          </p:spPr>
        </p:pic>
        <p:sp>
          <p:nvSpPr>
            <p:cNvPr id="11" name="Rectangle 10"/>
            <p:cNvSpPr/>
            <p:nvPr/>
          </p:nvSpPr>
          <p:spPr>
            <a:xfrm>
              <a:off x="0" y="5877272"/>
              <a:ext cx="3224808" cy="976770"/>
            </a:xfrm>
            <a:prstGeom prst="rect">
              <a:avLst/>
            </a:prstGeom>
            <a:solidFill>
              <a:schemeClr val="tx1">
                <a:alpha val="3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Arial"/>
                  <a:cs typeface="Arial"/>
                </a:rPr>
                <a:t>Nuclear Medicine</a:t>
              </a:r>
              <a:br>
                <a:rPr lang="en-US" b="1" dirty="0" smtClean="0">
                  <a:latin typeface="Arial"/>
                  <a:cs typeface="Arial"/>
                </a:rPr>
              </a:br>
              <a:r>
                <a:rPr lang="en-US" b="1" dirty="0" smtClean="0">
                  <a:latin typeface="Arial"/>
                  <a:cs typeface="Arial"/>
                </a:rPr>
                <a:t> Facility</a:t>
              </a:r>
              <a:endParaRPr lang="en-US" b="1" dirty="0">
                <a:latin typeface="Arial"/>
                <a:cs typeface="Arial"/>
              </a:endParaRPr>
            </a:p>
          </p:txBody>
        </p:sp>
      </p:grpSp>
      <p:grpSp>
        <p:nvGrpSpPr>
          <p:cNvPr id="22" name="Group 21"/>
          <p:cNvGrpSpPr/>
          <p:nvPr/>
        </p:nvGrpSpPr>
        <p:grpSpPr>
          <a:xfrm>
            <a:off x="3549063" y="1712093"/>
            <a:ext cx="3207348" cy="4671643"/>
            <a:chOff x="3325448" y="1556792"/>
            <a:chExt cx="3251193" cy="5297250"/>
          </a:xfrm>
        </p:grpSpPr>
        <p:sp>
          <p:nvSpPr>
            <p:cNvPr id="8" name="Rectangle 7"/>
            <p:cNvSpPr/>
            <p:nvPr/>
          </p:nvSpPr>
          <p:spPr>
            <a:xfrm>
              <a:off x="3325448" y="1556792"/>
              <a:ext cx="3251193" cy="5293285"/>
            </a:xfrm>
            <a:prstGeom prst="rect">
              <a:avLst/>
            </a:prstGeom>
            <a:gradFill flip="none" rotWithShape="1">
              <a:gsLst>
                <a:gs pos="0">
                  <a:srgbClr val="0064B9"/>
                </a:gs>
                <a:gs pos="100000">
                  <a:srgbClr val="FFFFFF"/>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345304" y="5877272"/>
              <a:ext cx="3224808" cy="976770"/>
            </a:xfrm>
            <a:prstGeom prst="rect">
              <a:avLst/>
            </a:prstGeom>
            <a:solidFill>
              <a:schemeClr val="tx1">
                <a:alpha val="3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latin typeface="Arial"/>
                  <a:cs typeface="Arial"/>
                </a:rPr>
                <a:t>Synroc</a:t>
              </a:r>
              <a:r>
                <a:rPr lang="en-US" b="1" dirty="0" smtClean="0">
                  <a:latin typeface="Arial"/>
                  <a:cs typeface="Arial"/>
                </a:rPr>
                <a:t> waste</a:t>
              </a:r>
              <a:br>
                <a:rPr lang="en-US" b="1" dirty="0" smtClean="0">
                  <a:latin typeface="Arial"/>
                  <a:cs typeface="Arial"/>
                </a:rPr>
              </a:br>
              <a:r>
                <a:rPr lang="en-US" b="1" dirty="0" smtClean="0">
                  <a:latin typeface="Arial"/>
                  <a:cs typeface="Arial"/>
                </a:rPr>
                <a:t> treatment plant</a:t>
              </a:r>
              <a:endParaRPr lang="en-US" b="1" dirty="0">
                <a:latin typeface="Arial"/>
                <a:cs typeface="Arial"/>
              </a:endParaRPr>
            </a:p>
          </p:txBody>
        </p:sp>
        <p:sp>
          <p:nvSpPr>
            <p:cNvPr id="17" name="Title 3"/>
            <p:cNvSpPr txBox="1">
              <a:spLocks/>
            </p:cNvSpPr>
            <p:nvPr/>
          </p:nvSpPr>
          <p:spPr bwMode="auto">
            <a:xfrm>
              <a:off x="3325448" y="1662882"/>
              <a:ext cx="3224808" cy="64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a:lstStyle>
            <a:p>
              <a:pPr>
                <a:defRPr/>
              </a:pPr>
              <a:r>
                <a:rPr lang="en-US" spc="0" dirty="0" smtClean="0">
                  <a:latin typeface="Arial Black"/>
                  <a:cs typeface="Arial Black"/>
                </a:rPr>
                <a:t>2.</a:t>
              </a:r>
              <a:endParaRPr lang="en-US" spc="0" dirty="0">
                <a:latin typeface="Arial Black"/>
                <a:cs typeface="Arial Black"/>
              </a:endParaRPr>
            </a:p>
          </p:txBody>
        </p:sp>
        <p:pic>
          <p:nvPicPr>
            <p:cNvPr id="19" name="Picture 18" descr="Synroc-Can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0624" y="2870732"/>
              <a:ext cx="2491586" cy="2815492"/>
            </a:xfrm>
            <a:prstGeom prst="rect">
              <a:avLst/>
            </a:prstGeom>
          </p:spPr>
        </p:pic>
      </p:grpSp>
      <p:grpSp>
        <p:nvGrpSpPr>
          <p:cNvPr id="23" name="Group 22"/>
          <p:cNvGrpSpPr/>
          <p:nvPr/>
        </p:nvGrpSpPr>
        <p:grpSpPr>
          <a:xfrm>
            <a:off x="7068619" y="1805654"/>
            <a:ext cx="2938409" cy="4600256"/>
            <a:chOff x="6654807" y="1556792"/>
            <a:chExt cx="3251193" cy="5297250"/>
          </a:xfrm>
        </p:grpSpPr>
        <p:sp>
          <p:nvSpPr>
            <p:cNvPr id="9" name="Rectangle 8"/>
            <p:cNvSpPr/>
            <p:nvPr/>
          </p:nvSpPr>
          <p:spPr>
            <a:xfrm>
              <a:off x="6654807" y="1556792"/>
              <a:ext cx="3251193" cy="5293285"/>
            </a:xfrm>
            <a:prstGeom prst="rect">
              <a:avLst/>
            </a:prstGeom>
            <a:gradFill flip="none" rotWithShape="1">
              <a:gsLst>
                <a:gs pos="0">
                  <a:srgbClr val="0064B9"/>
                </a:gs>
                <a:gs pos="100000">
                  <a:srgbClr val="FFFFFF"/>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681192" y="5877272"/>
              <a:ext cx="3224808" cy="976770"/>
            </a:xfrm>
            <a:prstGeom prst="rect">
              <a:avLst/>
            </a:prstGeom>
            <a:solidFill>
              <a:schemeClr val="tx1">
                <a:alpha val="3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Arial"/>
                  <a:cs typeface="Arial"/>
                </a:rPr>
                <a:t>Jobs</a:t>
              </a:r>
              <a:endParaRPr lang="en-US" b="1" dirty="0">
                <a:latin typeface="Arial"/>
                <a:cs typeface="Arial"/>
              </a:endParaRPr>
            </a:p>
          </p:txBody>
        </p:sp>
        <p:sp>
          <p:nvSpPr>
            <p:cNvPr id="18" name="Title 3"/>
            <p:cNvSpPr txBox="1">
              <a:spLocks/>
            </p:cNvSpPr>
            <p:nvPr/>
          </p:nvSpPr>
          <p:spPr bwMode="auto">
            <a:xfrm>
              <a:off x="6681192" y="1556792"/>
              <a:ext cx="3224808"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a:lstStyle>
            <a:p>
              <a:pPr>
                <a:defRPr/>
              </a:pPr>
              <a:r>
                <a:rPr lang="en-US" spc="0" dirty="0" smtClean="0">
                  <a:latin typeface="Arial Black"/>
                  <a:cs typeface="Arial Black"/>
                </a:rPr>
                <a:t>3.</a:t>
              </a:r>
              <a:endParaRPr lang="en-US" spc="0" dirty="0">
                <a:latin typeface="Arial Black"/>
                <a:cs typeface="Arial Black"/>
              </a:endParaRPr>
            </a:p>
          </p:txBody>
        </p:sp>
        <p:pic>
          <p:nvPicPr>
            <p:cNvPr id="20" name="Picture 19" descr="Jobs-Sam.png"/>
            <p:cNvPicPr>
              <a:picLocks noChangeAspect="1"/>
            </p:cNvPicPr>
            <p:nvPr/>
          </p:nvPicPr>
          <p:blipFill rotWithShape="1">
            <a:blip r:embed="rId5">
              <a:extLst>
                <a:ext uri="{28A0092B-C50C-407E-A947-70E740481C1C}">
                  <a14:useLocalDpi xmlns:a14="http://schemas.microsoft.com/office/drawing/2010/main" val="0"/>
                </a:ext>
              </a:extLst>
            </a:blip>
            <a:srcRect b="3868"/>
            <a:stretch/>
          </p:blipFill>
          <p:spPr>
            <a:xfrm>
              <a:off x="6969224" y="2345519"/>
              <a:ext cx="2736304" cy="3533607"/>
            </a:xfrm>
            <a:prstGeom prst="rect">
              <a:avLst/>
            </a:prstGeom>
          </p:spPr>
        </p:pic>
      </p:grpSp>
    </p:spTree>
    <p:extLst>
      <p:ext uri="{BB962C8B-B14F-4D97-AF65-F5344CB8AC3E}">
        <p14:creationId xmlns:p14="http://schemas.microsoft.com/office/powerpoint/2010/main" val="33511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Questions?</a:t>
            </a:r>
            <a:endParaRPr lang="en-AU" dirty="0"/>
          </a:p>
        </p:txBody>
      </p:sp>
      <p:sp>
        <p:nvSpPr>
          <p:cNvPr id="3" name="Text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2079111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smtClean="0"/>
              <a:t>The ANSTO Nuclear Medicine Project</a:t>
            </a:r>
            <a:endParaRPr lang="en-US" dirty="0"/>
          </a:p>
        </p:txBody>
      </p:sp>
      <p:sp>
        <p:nvSpPr>
          <p:cNvPr id="216067" name="Rectangle 3"/>
          <p:cNvSpPr>
            <a:spLocks noGrp="1" noChangeArrowheads="1"/>
          </p:cNvSpPr>
          <p:nvPr>
            <p:ph idx="1"/>
          </p:nvPr>
        </p:nvSpPr>
        <p:spPr>
          <a:xfrm>
            <a:off x="277826" y="1805683"/>
            <a:ext cx="11304574" cy="4525963"/>
          </a:xfrm>
        </p:spPr>
        <p:txBody>
          <a:bodyPr/>
          <a:lstStyle/>
          <a:p>
            <a:pPr marL="342900" indent="-342900" eaLnBrk="1" hangingPunct="1">
              <a:spcAft>
                <a:spcPct val="75000"/>
              </a:spcAft>
              <a:buFontTx/>
              <a:buChar char="•"/>
              <a:defRPr/>
            </a:pPr>
            <a:r>
              <a:rPr lang="en-US" dirty="0" smtClean="0"/>
              <a:t>A new Mo-99 production facility for ANSTO</a:t>
            </a:r>
          </a:p>
          <a:p>
            <a:pPr marL="342900" indent="-342900" eaLnBrk="1" hangingPunct="1">
              <a:spcAft>
                <a:spcPct val="75000"/>
              </a:spcAft>
              <a:buFontTx/>
              <a:buChar char="•"/>
              <a:defRPr/>
            </a:pPr>
            <a:r>
              <a:rPr lang="en-US" dirty="0" smtClean="0"/>
              <a:t>Mo-99 production capacity to allow for increased exports</a:t>
            </a:r>
          </a:p>
          <a:p>
            <a:pPr marL="342900" indent="-342900" eaLnBrk="1" hangingPunct="1">
              <a:buFontTx/>
              <a:buChar char="•"/>
              <a:defRPr/>
            </a:pPr>
            <a:r>
              <a:rPr lang="en-US" dirty="0" smtClean="0"/>
              <a:t>First full scale operational </a:t>
            </a:r>
            <a:r>
              <a:rPr lang="en-US" dirty="0" err="1" smtClean="0"/>
              <a:t>Synroc</a:t>
            </a:r>
            <a:r>
              <a:rPr lang="en-US" dirty="0" smtClean="0"/>
              <a:t> facility in the world</a:t>
            </a:r>
            <a:endParaRPr lang="en-US" dirty="0"/>
          </a:p>
          <a:p>
            <a:pPr lvl="1" eaLnBrk="1" hangingPunct="1">
              <a:buFontTx/>
              <a:buChar char="–"/>
              <a:defRPr/>
            </a:pPr>
            <a:endParaRPr lang="en-US" sz="2800" dirty="0" smtClean="0"/>
          </a:p>
          <a:p>
            <a:pPr marL="0" indent="0">
              <a:lnSpc>
                <a:spcPct val="120000"/>
              </a:lnSpc>
              <a:buFont typeface="Arial" pitchFamily="34" charset="0"/>
              <a:buNone/>
              <a:defRPr/>
            </a:pPr>
            <a:endParaRPr lang="en-AU" dirty="0" smtClean="0">
              <a:latin typeface="Arial" pitchFamily="34" charset="0"/>
            </a:endParaRPr>
          </a:p>
        </p:txBody>
      </p:sp>
    </p:spTree>
    <p:extLst>
      <p:ext uri="{BB962C8B-B14F-4D97-AF65-F5344CB8AC3E}">
        <p14:creationId xmlns:p14="http://schemas.microsoft.com/office/powerpoint/2010/main" val="1175318122"/>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4"/>
          <p:cNvSpPr>
            <a:spLocks noGrp="1"/>
          </p:cNvSpPr>
          <p:nvPr>
            <p:ph type="title"/>
          </p:nvPr>
        </p:nvSpPr>
        <p:spPr>
          <a:xfrm>
            <a:off x="256854" y="896528"/>
            <a:ext cx="12192000" cy="7207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eaLnBrk="1" hangingPunct="1">
              <a:defRPr/>
            </a:pPr>
            <a:r>
              <a:rPr lang="en-US" dirty="0" smtClean="0">
                <a:latin typeface="Arial" pitchFamily="34" charset="0"/>
              </a:rPr>
              <a:t>Why Molybdenum-99 (Mo-99)?</a:t>
            </a:r>
            <a:br>
              <a:rPr lang="en-US" dirty="0" smtClean="0">
                <a:latin typeface="Arial" pitchFamily="34" charset="0"/>
              </a:rPr>
            </a:br>
            <a:endParaRPr lang="en-US" dirty="0" smtClean="0">
              <a:latin typeface="Arial" pitchFamily="34" charset="0"/>
            </a:endParaRPr>
          </a:p>
        </p:txBody>
      </p:sp>
      <p:sp>
        <p:nvSpPr>
          <p:cNvPr id="271363" name="Content Placeholder 5"/>
          <p:cNvSpPr>
            <a:spLocks noGrp="1"/>
          </p:cNvSpPr>
          <p:nvPr>
            <p:ph idx="1"/>
          </p:nvPr>
        </p:nvSpPr>
        <p:spPr>
          <a:xfrm>
            <a:off x="656493" y="1330682"/>
            <a:ext cx="7477370" cy="4895850"/>
          </a:xfrm>
        </p:spPr>
        <p:txBody>
          <a:bodyPr>
            <a:normAutofit lnSpcReduction="10000"/>
          </a:bodyPr>
          <a:lstStyle/>
          <a:p>
            <a:pPr>
              <a:spcAft>
                <a:spcPts val="600"/>
              </a:spcAft>
            </a:pPr>
            <a:endParaRPr lang="en-US" dirty="0" smtClean="0">
              <a:cs typeface="Arial" charset="0"/>
            </a:endParaRPr>
          </a:p>
          <a:p>
            <a:pPr>
              <a:spcAft>
                <a:spcPts val="600"/>
              </a:spcAft>
            </a:pPr>
            <a:r>
              <a:rPr lang="en-US" b="1" dirty="0" smtClean="0">
                <a:solidFill>
                  <a:srgbClr val="000000"/>
                </a:solidFill>
                <a:cs typeface="Arial" charset="0"/>
              </a:rPr>
              <a:t>80% </a:t>
            </a:r>
            <a:r>
              <a:rPr lang="en-US" dirty="0" smtClean="0">
                <a:cs typeface="Arial" charset="0"/>
              </a:rPr>
              <a:t>of all nuclear medicine procedures use Mo-99/Tc-99m</a:t>
            </a:r>
          </a:p>
          <a:p>
            <a:pPr>
              <a:spcAft>
                <a:spcPts val="600"/>
              </a:spcAft>
            </a:pPr>
            <a:r>
              <a:rPr lang="en-US" dirty="0" smtClean="0">
                <a:cs typeface="Arial" charset="0"/>
              </a:rPr>
              <a:t>Diagnosing </a:t>
            </a:r>
            <a:r>
              <a:rPr lang="en-US" b="1" dirty="0" smtClean="0">
                <a:solidFill>
                  <a:srgbClr val="000000"/>
                </a:solidFill>
                <a:cs typeface="Arial" charset="0"/>
              </a:rPr>
              <a:t>heart disease</a:t>
            </a:r>
            <a:r>
              <a:rPr lang="en-US" dirty="0" smtClean="0">
                <a:cs typeface="Arial" charset="0"/>
              </a:rPr>
              <a:t>, </a:t>
            </a:r>
            <a:r>
              <a:rPr lang="en-US" b="1" dirty="0" smtClean="0">
                <a:solidFill>
                  <a:srgbClr val="000000"/>
                </a:solidFill>
                <a:cs typeface="Arial" charset="0"/>
              </a:rPr>
              <a:t>cancer</a:t>
            </a:r>
            <a:r>
              <a:rPr lang="en-US" dirty="0" smtClean="0">
                <a:cs typeface="Arial" charset="0"/>
              </a:rPr>
              <a:t>, </a:t>
            </a:r>
            <a:r>
              <a:rPr lang="en-US" b="1" dirty="0" smtClean="0">
                <a:solidFill>
                  <a:srgbClr val="000000"/>
                </a:solidFill>
                <a:cs typeface="Arial" charset="0"/>
              </a:rPr>
              <a:t>neurological disorders </a:t>
            </a:r>
            <a:r>
              <a:rPr lang="en-US" dirty="0" smtClean="0">
                <a:cs typeface="Arial" charset="0"/>
              </a:rPr>
              <a:t>and other conditions</a:t>
            </a:r>
          </a:p>
          <a:p>
            <a:pPr>
              <a:spcAft>
                <a:spcPts val="600"/>
              </a:spcAft>
            </a:pPr>
            <a:r>
              <a:rPr lang="en-US" b="1" dirty="0" smtClean="0">
                <a:solidFill>
                  <a:srgbClr val="000000"/>
                </a:solidFill>
                <a:cs typeface="Arial" charset="0"/>
              </a:rPr>
              <a:t>40 million </a:t>
            </a:r>
            <a:r>
              <a:rPr lang="en-US" dirty="0" smtClean="0">
                <a:cs typeface="Arial" charset="0"/>
              </a:rPr>
              <a:t>patients per year</a:t>
            </a:r>
          </a:p>
          <a:p>
            <a:pPr>
              <a:spcAft>
                <a:spcPts val="600"/>
              </a:spcAft>
            </a:pPr>
            <a:r>
              <a:rPr lang="en-US" dirty="0" smtClean="0">
                <a:cs typeface="Arial" charset="0"/>
              </a:rPr>
              <a:t>Global market of </a:t>
            </a:r>
            <a:r>
              <a:rPr lang="en-US" b="1" dirty="0" smtClean="0">
                <a:solidFill>
                  <a:srgbClr val="000000"/>
                </a:solidFill>
                <a:cs typeface="Arial" charset="0"/>
              </a:rPr>
              <a:t>US$550 million </a:t>
            </a:r>
            <a:r>
              <a:rPr lang="en-US" dirty="0" smtClean="0">
                <a:cs typeface="Arial" charset="0"/>
              </a:rPr>
              <a:t>per annum</a:t>
            </a:r>
          </a:p>
        </p:txBody>
      </p:sp>
      <p:pic>
        <p:nvPicPr>
          <p:cNvPr id="271364" name="Picture 5" descr="Med04.jpg"/>
          <p:cNvPicPr>
            <a:picLocks noChangeAspect="1"/>
          </p:cNvPicPr>
          <p:nvPr/>
        </p:nvPicPr>
        <p:blipFill>
          <a:blip r:embed="rId3"/>
          <a:srcRect/>
          <a:stretch>
            <a:fillRect/>
          </a:stretch>
        </p:blipFill>
        <p:spPr bwMode="auto">
          <a:xfrm>
            <a:off x="8133863" y="1709721"/>
            <a:ext cx="2888257" cy="4296239"/>
          </a:xfrm>
          <a:prstGeom prst="rect">
            <a:avLst/>
          </a:prstGeom>
          <a:noFill/>
          <a:ln w="9525">
            <a:noFill/>
            <a:miter lim="800000"/>
            <a:headEnd/>
            <a:tailEnd/>
          </a:ln>
        </p:spPr>
      </p:pic>
    </p:spTree>
    <p:extLst>
      <p:ext uri="{BB962C8B-B14F-4D97-AF65-F5344CB8AC3E}">
        <p14:creationId xmlns:p14="http://schemas.microsoft.com/office/powerpoint/2010/main" val="2766671894"/>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3" descr="Gentech.jpg"/>
          <p:cNvPicPr>
            <a:picLocks noChangeAspect="1"/>
          </p:cNvPicPr>
          <p:nvPr/>
        </p:nvPicPr>
        <p:blipFill>
          <a:blip r:embed="rId3">
            <a:extLst>
              <a:ext uri="{28A0092B-C50C-407E-A947-70E740481C1C}">
                <a14:useLocalDpi xmlns:a14="http://schemas.microsoft.com/office/drawing/2010/main" val="0"/>
              </a:ext>
            </a:extLst>
          </a:blip>
          <a:srcRect r="3931"/>
          <a:stretch>
            <a:fillRect/>
          </a:stretch>
        </p:blipFill>
        <p:spPr bwMode="auto">
          <a:xfrm>
            <a:off x="6601147" y="3292746"/>
            <a:ext cx="3277456" cy="344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04813"/>
            <a:ext cx="12192000" cy="1143000"/>
          </a:xfrm>
        </p:spPr>
        <p:txBody>
          <a:bodyPr/>
          <a:lstStyle/>
          <a:p>
            <a:pPr>
              <a:defRPr/>
            </a:pPr>
            <a:r>
              <a:rPr lang="en-US" dirty="0" smtClean="0"/>
              <a:t>Molybdenum-99</a:t>
            </a:r>
            <a:endParaRPr lang="en-US" dirty="0"/>
          </a:p>
        </p:txBody>
      </p:sp>
      <p:sp>
        <p:nvSpPr>
          <p:cNvPr id="150532" name="Content Placeholder 2"/>
          <p:cNvSpPr>
            <a:spLocks noGrp="1"/>
          </p:cNvSpPr>
          <p:nvPr>
            <p:ph idx="1"/>
          </p:nvPr>
        </p:nvSpPr>
        <p:spPr>
          <a:xfrm>
            <a:off x="423984" y="1989139"/>
            <a:ext cx="9942641" cy="3844925"/>
          </a:xfrm>
        </p:spPr>
        <p:txBody>
          <a:bodyPr>
            <a:normAutofit/>
          </a:bodyPr>
          <a:lstStyle/>
          <a:p>
            <a:pPr>
              <a:spcAft>
                <a:spcPts val="1800"/>
              </a:spcAft>
            </a:pPr>
            <a:r>
              <a:rPr lang="en-US" altLang="en-US" sz="2700" dirty="0" smtClean="0">
                <a:ea typeface="ＭＳ Ｐゴシック" pitchFamily="34" charset="-128"/>
                <a:cs typeface="Arial" charset="0"/>
              </a:rPr>
              <a:t>80% of all nuclear medicine procedures use Mo-99/Tc-99m</a:t>
            </a:r>
          </a:p>
          <a:p>
            <a:pPr>
              <a:spcAft>
                <a:spcPts val="1800"/>
              </a:spcAft>
            </a:pPr>
            <a:r>
              <a:rPr lang="en-US" altLang="en-US" sz="2700" dirty="0" smtClean="0">
                <a:ea typeface="ＭＳ Ｐゴシック" pitchFamily="34" charset="-128"/>
                <a:cs typeface="Arial" charset="0"/>
              </a:rPr>
              <a:t>Key in diagnosing heart disease, cancer, neurological disorders </a:t>
            </a:r>
            <a:br>
              <a:rPr lang="en-US" altLang="en-US" sz="2700" dirty="0" smtClean="0">
                <a:ea typeface="ＭＳ Ｐゴシック" pitchFamily="34" charset="-128"/>
                <a:cs typeface="Arial" charset="0"/>
              </a:rPr>
            </a:br>
            <a:r>
              <a:rPr lang="en-US" altLang="en-US" sz="2700" dirty="0" smtClean="0">
                <a:ea typeface="ＭＳ Ｐゴシック" pitchFamily="34" charset="-128"/>
                <a:cs typeface="Arial" charset="0"/>
              </a:rPr>
              <a:t>and other conditions</a:t>
            </a:r>
          </a:p>
          <a:p>
            <a:pPr>
              <a:spcAft>
                <a:spcPts val="1800"/>
              </a:spcAft>
            </a:pPr>
            <a:r>
              <a:rPr lang="en-US" altLang="en-US" sz="2700" dirty="0" smtClean="0">
                <a:ea typeface="ＭＳ Ｐゴシック" pitchFamily="34" charset="-128"/>
                <a:cs typeface="Arial" charset="0"/>
              </a:rPr>
              <a:t>40-45 million patients per year</a:t>
            </a:r>
          </a:p>
          <a:p>
            <a:pPr>
              <a:spcAft>
                <a:spcPts val="1800"/>
              </a:spcAft>
            </a:pPr>
            <a:r>
              <a:rPr lang="en-US" altLang="en-US" sz="2700" dirty="0" smtClean="0">
                <a:ea typeface="ＭＳ Ｐゴシック" pitchFamily="34" charset="-128"/>
                <a:cs typeface="Arial" charset="0"/>
              </a:rPr>
              <a:t>Global market of US$550 million p.a.</a:t>
            </a:r>
          </a:p>
        </p:txBody>
      </p:sp>
    </p:spTree>
    <p:extLst>
      <p:ext uri="{BB962C8B-B14F-4D97-AF65-F5344CB8AC3E}">
        <p14:creationId xmlns:p14="http://schemas.microsoft.com/office/powerpoint/2010/main" val="1684428919"/>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Content Placeholder 5"/>
          <p:cNvSpPr>
            <a:spLocks noGrp="1"/>
          </p:cNvSpPr>
          <p:nvPr>
            <p:ph idx="1"/>
          </p:nvPr>
        </p:nvSpPr>
        <p:spPr>
          <a:xfrm>
            <a:off x="593246" y="1825555"/>
            <a:ext cx="11160390" cy="3846513"/>
          </a:xfrm>
        </p:spPr>
        <p:txBody>
          <a:bodyPr>
            <a:normAutofit fontScale="92500" lnSpcReduction="20000"/>
          </a:bodyPr>
          <a:lstStyle/>
          <a:p>
            <a:pPr>
              <a:lnSpc>
                <a:spcPct val="120000"/>
              </a:lnSpc>
            </a:pPr>
            <a:r>
              <a:rPr lang="en-US" dirty="0" smtClean="0">
                <a:cs typeface="Arial" charset="0"/>
              </a:rPr>
              <a:t>Recent critical worldwide Mo-99 shortage</a:t>
            </a:r>
          </a:p>
          <a:p>
            <a:pPr>
              <a:lnSpc>
                <a:spcPct val="120000"/>
              </a:lnSpc>
            </a:pPr>
            <a:r>
              <a:rPr lang="en-US" dirty="0" smtClean="0">
                <a:cs typeface="Arial" charset="0"/>
              </a:rPr>
              <a:t>Plant producing 40% of world supply will cease produce by 2016</a:t>
            </a:r>
          </a:p>
          <a:p>
            <a:pPr>
              <a:lnSpc>
                <a:spcPct val="120000"/>
              </a:lnSpc>
            </a:pPr>
            <a:r>
              <a:rPr lang="en-US" dirty="0" smtClean="0">
                <a:cs typeface="Arial" charset="0"/>
              </a:rPr>
              <a:t>New ANSTO plant will ensure constant and reliable supply of radioisotopes to benefit Australia </a:t>
            </a:r>
          </a:p>
          <a:p>
            <a:pPr>
              <a:lnSpc>
                <a:spcPct val="120000"/>
              </a:lnSpc>
            </a:pPr>
            <a:r>
              <a:rPr lang="en-US" dirty="0" smtClean="0">
                <a:cs typeface="Arial" charset="0"/>
              </a:rPr>
              <a:t>Opportunity to play a crucial role in the international arena alongside non-proliferation</a:t>
            </a:r>
            <a:endParaRPr lang="en-AU" dirty="0" smtClean="0">
              <a:cs typeface="Arial" charset="0"/>
            </a:endParaRPr>
          </a:p>
        </p:txBody>
      </p:sp>
      <p:sp>
        <p:nvSpPr>
          <p:cNvPr id="5" name="Title 4"/>
          <p:cNvSpPr>
            <a:spLocks noGrp="1"/>
          </p:cNvSpPr>
          <p:nvPr>
            <p:ph type="title"/>
          </p:nvPr>
        </p:nvSpPr>
        <p:spPr>
          <a:xfrm>
            <a:off x="0" y="153988"/>
            <a:ext cx="121920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t>Ensuring security of supply</a:t>
            </a:r>
            <a:r>
              <a:rPr lang="en-US" sz="3600" dirty="0"/>
              <a:t> </a:t>
            </a:r>
            <a:endParaRPr lang="en-US" dirty="0"/>
          </a:p>
        </p:txBody>
      </p:sp>
    </p:spTree>
    <p:extLst>
      <p:ext uri="{BB962C8B-B14F-4D97-AF65-F5344CB8AC3E}">
        <p14:creationId xmlns:p14="http://schemas.microsoft.com/office/powerpoint/2010/main" val="274625941"/>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058214" y="1525588"/>
            <a:ext cx="3092653" cy="5121275"/>
          </a:xfrm>
          <a:prstGeom prst="rect">
            <a:avLst/>
          </a:prstGeom>
          <a:solidFill>
            <a:srgbClr val="005A9B"/>
          </a:solidFill>
          <a:ln>
            <a:noFill/>
          </a:ln>
          <a:effectLst/>
        </p:spPr>
        <p:style>
          <a:lnRef idx="1">
            <a:schemeClr val="accent1"/>
          </a:lnRef>
          <a:fillRef idx="3">
            <a:schemeClr val="accent1"/>
          </a:fillRef>
          <a:effectRef idx="2">
            <a:schemeClr val="accent1"/>
          </a:effectRef>
          <a:fontRef idx="minor">
            <a:schemeClr val="lt1"/>
          </a:fontRef>
        </p:style>
        <p:txBody>
          <a:bodyPr lIns="216000" tIns="46800" rIns="216000" anchor="ctr"/>
          <a:lstStyle/>
          <a:p>
            <a:pPr algn="ctr" defTabSz="457200" fontAlgn="base">
              <a:lnSpc>
                <a:spcPts val="3000"/>
              </a:lnSpc>
              <a:spcBef>
                <a:spcPct val="0"/>
              </a:spcBef>
              <a:spcAft>
                <a:spcPct val="0"/>
              </a:spcAft>
              <a:buClr>
                <a:prstClr val="black"/>
              </a:buClr>
              <a:defRPr/>
            </a:pPr>
            <a:r>
              <a:rPr lang="en-US" sz="2000" dirty="0">
                <a:solidFill>
                  <a:prstClr val="white"/>
                </a:solidFill>
                <a:latin typeface="Arial" charset="0"/>
                <a:ea typeface="ＭＳ Ｐゴシック" charset="0"/>
                <a:cs typeface="Arial" charset="0"/>
              </a:rPr>
              <a:t>Radioisotopes are produced by neutron bombardment and/or activation of targets in test &amp; research reactors </a:t>
            </a:r>
          </a:p>
          <a:p>
            <a:pPr algn="ctr" defTabSz="457200" fontAlgn="base">
              <a:lnSpc>
                <a:spcPts val="3000"/>
              </a:lnSpc>
              <a:spcBef>
                <a:spcPct val="0"/>
              </a:spcBef>
              <a:spcAft>
                <a:spcPct val="0"/>
              </a:spcAft>
              <a:buClr>
                <a:prstClr val="black"/>
              </a:buClr>
              <a:defRPr/>
            </a:pPr>
            <a:r>
              <a:rPr lang="en-US" sz="2000" dirty="0">
                <a:solidFill>
                  <a:prstClr val="white"/>
                </a:solidFill>
                <a:latin typeface="Arial" charset="0"/>
                <a:ea typeface="ＭＳ Ｐゴシック" charset="0"/>
                <a:cs typeface="Arial" charset="0"/>
              </a:rPr>
              <a:t>(e.g., Mo-99, I-131)</a:t>
            </a:r>
          </a:p>
          <a:p>
            <a:pPr algn="ctr" defTabSz="457200" fontAlgn="base">
              <a:lnSpc>
                <a:spcPts val="3000"/>
              </a:lnSpc>
              <a:spcBef>
                <a:spcPct val="0"/>
              </a:spcBef>
              <a:spcAft>
                <a:spcPct val="0"/>
              </a:spcAft>
              <a:buClr>
                <a:prstClr val="black"/>
              </a:buClr>
              <a:defRPr/>
            </a:pPr>
            <a:r>
              <a:rPr lang="en-US" sz="2000" dirty="0">
                <a:solidFill>
                  <a:prstClr val="white"/>
                </a:solidFill>
                <a:latin typeface="Arial" charset="0"/>
                <a:ea typeface="ＭＳ Ｐゴシック" charset="0"/>
                <a:cs typeface="Arial" charset="0"/>
              </a:rPr>
              <a:t>or </a:t>
            </a:r>
          </a:p>
          <a:p>
            <a:pPr algn="ctr" defTabSz="457200" fontAlgn="base">
              <a:lnSpc>
                <a:spcPts val="3000"/>
              </a:lnSpc>
              <a:spcBef>
                <a:spcPct val="0"/>
              </a:spcBef>
              <a:spcAft>
                <a:spcPct val="0"/>
              </a:spcAft>
              <a:buClr>
                <a:prstClr val="black"/>
              </a:buClr>
              <a:defRPr/>
            </a:pPr>
            <a:r>
              <a:rPr lang="en-US" sz="2000" dirty="0">
                <a:solidFill>
                  <a:prstClr val="white"/>
                </a:solidFill>
                <a:latin typeface="Arial" charset="0"/>
                <a:ea typeface="ＭＳ Ｐゴシック" charset="0"/>
                <a:cs typeface="Arial" charset="0"/>
              </a:rPr>
              <a:t>by activation of targets in cyclotrons (e.g., F-18, I-123)</a:t>
            </a:r>
          </a:p>
        </p:txBody>
      </p:sp>
      <p:pic>
        <p:nvPicPr>
          <p:cNvPr id="149507" name="Picture 6" descr="SPECT_CT scan of cardic patient low res .jpg"/>
          <p:cNvPicPr>
            <a:picLocks noChangeAspect="1"/>
          </p:cNvPicPr>
          <p:nvPr/>
        </p:nvPicPr>
        <p:blipFill>
          <a:blip r:embed="rId4">
            <a:extLst>
              <a:ext uri="{28A0092B-C50C-407E-A947-70E740481C1C}">
                <a14:useLocalDpi xmlns:a14="http://schemas.microsoft.com/office/drawing/2010/main" val="0"/>
              </a:ext>
            </a:extLst>
          </a:blip>
          <a:srcRect l="2643" r="12698"/>
          <a:stretch>
            <a:fillRect/>
          </a:stretch>
        </p:blipFill>
        <p:spPr bwMode="auto">
          <a:xfrm>
            <a:off x="3656042" y="1525589"/>
            <a:ext cx="3320109"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6062" y="250700"/>
            <a:ext cx="12192000" cy="1143000"/>
          </a:xfrm>
        </p:spPr>
        <p:txBody>
          <a:bodyPr/>
          <a:lstStyle/>
          <a:p>
            <a:pPr>
              <a:defRPr/>
            </a:pPr>
            <a:r>
              <a:rPr lang="en-US" dirty="0" smtClean="0"/>
              <a:t>Nuclear medicine</a:t>
            </a:r>
            <a:endParaRPr lang="en-US" dirty="0"/>
          </a:p>
        </p:txBody>
      </p:sp>
      <p:sp>
        <p:nvSpPr>
          <p:cNvPr id="4" name="Rectangle 3"/>
          <p:cNvSpPr/>
          <p:nvPr/>
        </p:nvSpPr>
        <p:spPr>
          <a:xfrm>
            <a:off x="336063" y="1525589"/>
            <a:ext cx="3247292" cy="5121275"/>
          </a:xfrm>
          <a:prstGeom prst="rect">
            <a:avLst/>
          </a:prstGeom>
          <a:solidFill>
            <a:srgbClr val="005A9B"/>
          </a:solidFill>
          <a:ln>
            <a:noFill/>
          </a:ln>
          <a:effectLst/>
        </p:spPr>
        <p:style>
          <a:lnRef idx="1">
            <a:schemeClr val="accent1"/>
          </a:lnRef>
          <a:fillRef idx="3">
            <a:schemeClr val="accent1"/>
          </a:fillRef>
          <a:effectRef idx="2">
            <a:schemeClr val="accent1"/>
          </a:effectRef>
          <a:fontRef idx="minor">
            <a:schemeClr val="lt1"/>
          </a:fontRef>
        </p:style>
        <p:txBody>
          <a:bodyPr tIns="327600"/>
          <a:lstStyle/>
          <a:p>
            <a:pPr algn="ctr" defTabSz="457200" fontAlgn="base">
              <a:spcBef>
                <a:spcPct val="0"/>
              </a:spcBef>
              <a:spcAft>
                <a:spcPct val="0"/>
              </a:spcAft>
              <a:buClr>
                <a:prstClr val="black"/>
              </a:buClr>
              <a:defRPr/>
            </a:pPr>
            <a:r>
              <a:rPr lang="en-US" sz="2400" b="1" dirty="0">
                <a:solidFill>
                  <a:prstClr val="white"/>
                </a:solidFill>
                <a:latin typeface="Arial" charset="0"/>
                <a:ea typeface="ＭＳ Ｐゴシック" charset="0"/>
                <a:cs typeface="Arial" charset="0"/>
              </a:rPr>
              <a:t>10,000 hospitals in the world use radioisotopes</a:t>
            </a:r>
          </a:p>
        </p:txBody>
      </p:sp>
      <p:graphicFrame>
        <p:nvGraphicFramePr>
          <p:cNvPr id="192520" name="Chart 15"/>
          <p:cNvGraphicFramePr>
            <a:graphicFrameLocks/>
          </p:cNvGraphicFramePr>
          <p:nvPr>
            <p:extLst>
              <p:ext uri="{D42A27DB-BD31-4B8C-83A1-F6EECF244321}">
                <p14:modId xmlns:p14="http://schemas.microsoft.com/office/powerpoint/2010/main" val="1021843943"/>
              </p:ext>
            </p:extLst>
          </p:nvPr>
        </p:nvGraphicFramePr>
        <p:xfrm>
          <a:off x="500185" y="3090863"/>
          <a:ext cx="3083169" cy="1987550"/>
        </p:xfrm>
        <a:graphic>
          <a:graphicData uri="http://schemas.openxmlformats.org/presentationml/2006/ole">
            <mc:AlternateContent xmlns:mc="http://schemas.openxmlformats.org/markup-compatibility/2006">
              <mc:Choice xmlns:v="urn:schemas-microsoft-com:vml" Requires="v">
                <p:oleObj spid="_x0000_s1028" name="Worksheet" r:id="rId5" imgW="2504943" imgH="1990710" progId="Excel.Sheet.8">
                  <p:embed/>
                </p:oleObj>
              </mc:Choice>
              <mc:Fallback>
                <p:oleObj name="Worksheet" r:id="rId5" imgW="2504943" imgH="1990710" progId="Excel.Sheet.8">
                  <p:embed/>
                  <p:pic>
                    <p:nvPicPr>
                      <p:cNvPr id="0" name=""/>
                      <p:cNvPicPr>
                        <a:picLocks noChangeArrowheads="1"/>
                      </p:cNvPicPr>
                      <p:nvPr/>
                    </p:nvPicPr>
                    <p:blipFill>
                      <a:blip r:embed="rId6"/>
                      <a:srcRect/>
                      <a:stretch>
                        <a:fillRect/>
                      </a:stretch>
                    </p:blipFill>
                    <p:spPr bwMode="auto">
                      <a:xfrm>
                        <a:off x="500185" y="3090863"/>
                        <a:ext cx="3083169"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9511" name="TextBox 16"/>
          <p:cNvSpPr txBox="1">
            <a:spLocks noChangeArrowheads="1"/>
          </p:cNvSpPr>
          <p:nvPr/>
        </p:nvSpPr>
        <p:spPr bwMode="auto">
          <a:xfrm>
            <a:off x="955432" y="5508625"/>
            <a:ext cx="292490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marL="0" lvl="1" defTabSz="457200" eaLnBrk="1" fontAlgn="base" hangingPunct="1">
              <a:spcBef>
                <a:spcPct val="0"/>
              </a:spcBef>
              <a:spcAft>
                <a:spcPct val="0"/>
              </a:spcAft>
              <a:buClrTx/>
              <a:buFontTx/>
              <a:buNone/>
            </a:pPr>
            <a:r>
              <a:rPr lang="en-US" altLang="en-US" sz="1600" smtClean="0">
                <a:solidFill>
                  <a:srgbClr val="FFFFFF"/>
                </a:solidFill>
              </a:rPr>
              <a:t>Diagnostics (cardiology, oncology, neurology)</a:t>
            </a:r>
          </a:p>
        </p:txBody>
      </p:sp>
      <p:sp>
        <p:nvSpPr>
          <p:cNvPr id="149512" name="TextBox 17"/>
          <p:cNvSpPr txBox="1">
            <a:spLocks noChangeArrowheads="1"/>
          </p:cNvSpPr>
          <p:nvPr/>
        </p:nvSpPr>
        <p:spPr bwMode="auto">
          <a:xfrm>
            <a:off x="955432" y="6186489"/>
            <a:ext cx="292490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marL="0" lvl="1" defTabSz="457200" eaLnBrk="1" fontAlgn="base" hangingPunct="1">
              <a:spcBef>
                <a:spcPct val="0"/>
              </a:spcBef>
              <a:spcAft>
                <a:spcPct val="0"/>
              </a:spcAft>
              <a:buClrTx/>
              <a:buFontTx/>
              <a:buNone/>
            </a:pPr>
            <a:r>
              <a:rPr lang="en-US" altLang="en-US" sz="1600" smtClean="0">
                <a:solidFill>
                  <a:srgbClr val="FFFFFF"/>
                </a:solidFill>
              </a:rPr>
              <a:t>Therapy / palliative care</a:t>
            </a:r>
          </a:p>
        </p:txBody>
      </p:sp>
      <p:sp>
        <p:nvSpPr>
          <p:cNvPr id="19" name="Rectangle 18"/>
          <p:cNvSpPr/>
          <p:nvPr/>
        </p:nvSpPr>
        <p:spPr>
          <a:xfrm>
            <a:off x="517770" y="5619751"/>
            <a:ext cx="355600" cy="288925"/>
          </a:xfrm>
          <a:prstGeom prst="rect">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prstClr val="white"/>
              </a:solidFill>
            </a:endParaRPr>
          </a:p>
        </p:txBody>
      </p:sp>
      <p:sp>
        <p:nvSpPr>
          <p:cNvPr id="20" name="Rectangle 19"/>
          <p:cNvSpPr/>
          <p:nvPr/>
        </p:nvSpPr>
        <p:spPr>
          <a:xfrm>
            <a:off x="517770" y="6237289"/>
            <a:ext cx="355600" cy="287337"/>
          </a:xfrm>
          <a:prstGeom prst="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prstClr val="white"/>
              </a:solidFill>
            </a:endParaRPr>
          </a:p>
        </p:txBody>
      </p:sp>
      <p:sp>
        <p:nvSpPr>
          <p:cNvPr id="192525" name="TextBox 20"/>
          <p:cNvSpPr txBox="1">
            <a:spLocks noChangeArrowheads="1"/>
          </p:cNvSpPr>
          <p:nvPr/>
        </p:nvSpPr>
        <p:spPr bwMode="auto">
          <a:xfrm>
            <a:off x="1385277" y="3298825"/>
            <a:ext cx="97496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defTabSz="457200" eaLnBrk="1" fontAlgn="base" hangingPunct="1">
              <a:spcBef>
                <a:spcPct val="0"/>
              </a:spcBef>
              <a:spcAft>
                <a:spcPct val="0"/>
              </a:spcAft>
              <a:buClrTx/>
              <a:buFontTx/>
              <a:buNone/>
            </a:pPr>
            <a:r>
              <a:rPr lang="en-US" altLang="en-US" sz="1800" b="1" smtClean="0">
                <a:solidFill>
                  <a:srgbClr val="005A9B"/>
                </a:solidFill>
              </a:rPr>
              <a:t>10%</a:t>
            </a:r>
          </a:p>
        </p:txBody>
      </p:sp>
      <p:sp>
        <p:nvSpPr>
          <p:cNvPr id="192526" name="TextBox 21"/>
          <p:cNvSpPr txBox="1">
            <a:spLocks noChangeArrowheads="1"/>
          </p:cNvSpPr>
          <p:nvPr/>
        </p:nvSpPr>
        <p:spPr bwMode="auto">
          <a:xfrm>
            <a:off x="1752600" y="4365625"/>
            <a:ext cx="97496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defTabSz="457200" eaLnBrk="1" fontAlgn="base" hangingPunct="1">
              <a:spcBef>
                <a:spcPct val="0"/>
              </a:spcBef>
              <a:spcAft>
                <a:spcPct val="0"/>
              </a:spcAft>
              <a:buClrTx/>
              <a:buFontTx/>
              <a:buNone/>
            </a:pPr>
            <a:r>
              <a:rPr lang="en-US" altLang="en-US" sz="1800" b="1" smtClean="0">
                <a:solidFill>
                  <a:srgbClr val="005A9B"/>
                </a:solidFill>
              </a:rPr>
              <a:t>90%</a:t>
            </a:r>
          </a:p>
        </p:txBody>
      </p:sp>
    </p:spTree>
    <p:extLst>
      <p:ext uri="{BB962C8B-B14F-4D97-AF65-F5344CB8AC3E}">
        <p14:creationId xmlns:p14="http://schemas.microsoft.com/office/powerpoint/2010/main" val="9358713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25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25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25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OleChart spid="192520" grpId="0"/>
      <p:bldP spid="19" grpId="0" animBg="1"/>
      <p:bldP spid="20" grpId="0" animBg="1"/>
      <p:bldP spid="192525" grpId="0"/>
      <p:bldP spid="1925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35"/>
          <p:cNvGraphicFramePr>
            <a:graphicFrameLocks noGrp="1"/>
          </p:cNvGraphicFramePr>
          <p:nvPr/>
        </p:nvGraphicFramePr>
        <p:xfrm>
          <a:off x="0" y="1846264"/>
          <a:ext cx="12192001" cy="1285875"/>
        </p:xfrm>
        <a:graphic>
          <a:graphicData uri="http://schemas.openxmlformats.org/drawingml/2006/table">
            <a:tbl>
              <a:tblPr/>
              <a:tblGrid>
                <a:gridCol w="1740878"/>
                <a:gridCol w="1742831"/>
                <a:gridCol w="1740876"/>
                <a:gridCol w="1742831"/>
                <a:gridCol w="1740878"/>
                <a:gridCol w="1742831"/>
                <a:gridCol w="1740876"/>
              </a:tblGrid>
              <a:tr h="426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ea typeface="ＭＳ Ｐゴシック" charset="-128"/>
                          <a:cs typeface="Arial" charset="0"/>
                        </a:rPr>
                        <a:t>OPAL Reactor</a:t>
                      </a:r>
                    </a:p>
                  </a:txBody>
                  <a:tcPr marL="112542" marR="112542" marT="45741" marB="45741" horzOverflow="overflow">
                    <a:lnL>
                      <a:noFill/>
                    </a:lnL>
                    <a:lnR>
                      <a:noFill/>
                    </a:lnR>
                    <a:lnT>
                      <a:noFill/>
                    </a:lnT>
                    <a:lnB>
                      <a:noFill/>
                    </a:lnB>
                    <a:lnTlToBr>
                      <a:noFill/>
                    </a:lnTlToBr>
                    <a:lnBlToTr>
                      <a:noFill/>
                    </a:lnBlToTr>
                    <a:solidFill>
                      <a:srgbClr val="005A9B">
                        <a:alpha val="85097"/>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ea typeface="ＭＳ Ｐゴシック" charset="-128"/>
                          <a:cs typeface="Arial" charset="0"/>
                        </a:rPr>
                        <a:t>Processing Plant (ANM)</a:t>
                      </a:r>
                    </a:p>
                  </a:txBody>
                  <a:tcPr marL="112542" marR="112542" marT="45741" marB="45741" horzOverflow="overflow">
                    <a:lnL>
                      <a:noFill/>
                    </a:lnL>
                    <a:lnR>
                      <a:noFill/>
                    </a:lnR>
                    <a:lnT>
                      <a:noFill/>
                    </a:lnT>
                    <a:lnB>
                      <a:noFill/>
                    </a:lnB>
                    <a:lnTlToBr>
                      <a:noFill/>
                    </a:lnTlToBr>
                    <a:lnBlToTr>
                      <a:noFill/>
                    </a:lnBlToTr>
                    <a:solidFill>
                      <a:srgbClr val="005A9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ea typeface="ＭＳ Ｐゴシック" charset="-128"/>
                          <a:cs typeface="Arial" charset="0"/>
                        </a:rPr>
                        <a:t>Global distribution</a:t>
                      </a:r>
                    </a:p>
                  </a:txBody>
                  <a:tcPr marL="112542" marR="112542" marT="45741" marB="45741" horzOverflow="overflow">
                    <a:lnL>
                      <a:noFill/>
                    </a:lnL>
                    <a:lnR>
                      <a:noFill/>
                    </a:lnR>
                    <a:lnT>
                      <a:noFill/>
                    </a:lnT>
                    <a:lnB>
                      <a:noFill/>
                    </a:lnB>
                    <a:lnTlToBr>
                      <a:noFill/>
                    </a:lnTlToBr>
                    <a:lnBlToTr>
                      <a:noFill/>
                    </a:lnBlToTr>
                    <a:solidFill>
                      <a:srgbClr val="005A9B">
                        <a:alpha val="85097"/>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ea typeface="ＭＳ Ｐゴシック" charset="-128"/>
                          <a:cs typeface="Arial" charset="0"/>
                        </a:rPr>
                        <a:t>Local distribution of finished goods</a:t>
                      </a:r>
                    </a:p>
                  </a:txBody>
                  <a:tcPr marL="112542" marR="112542" marT="45741" marB="45741" horzOverflow="overflow">
                    <a:lnL>
                      <a:noFill/>
                    </a:lnL>
                    <a:lnR>
                      <a:noFill/>
                    </a:lnR>
                    <a:lnT>
                      <a:noFill/>
                    </a:lnT>
                    <a:lnB>
                      <a:noFill/>
                    </a:lnB>
                    <a:lnTlToBr>
                      <a:noFill/>
                    </a:lnTlToBr>
                    <a:lnBlToTr>
                      <a:noFill/>
                    </a:lnBlToTr>
                    <a:solidFill>
                      <a:srgbClr val="005A9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ea typeface="ＭＳ Ｐゴシック" charset="-128"/>
                          <a:cs typeface="Arial" charset="0"/>
                        </a:rPr>
                        <a:t>Hospital and Pharmacy</a:t>
                      </a:r>
                    </a:p>
                  </a:txBody>
                  <a:tcPr marL="112542" marR="112542" marT="45741" marB="45741" horzOverflow="overflow">
                    <a:lnL>
                      <a:noFill/>
                    </a:lnL>
                    <a:lnR>
                      <a:noFill/>
                    </a:lnR>
                    <a:lnT>
                      <a:noFill/>
                    </a:lnT>
                    <a:lnB>
                      <a:noFill/>
                    </a:lnB>
                    <a:lnTlToBr>
                      <a:noFill/>
                    </a:lnTlToBr>
                    <a:lnBlToTr>
                      <a:noFill/>
                    </a:lnBlToTr>
                    <a:solidFill>
                      <a:srgbClr val="005A9B">
                        <a:alpha val="85097"/>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ea typeface="ＭＳ Ｐゴシック" charset="-128"/>
                          <a:cs typeface="Arial" charset="0"/>
                        </a:rPr>
                        <a:t>Clinical Imaging</a:t>
                      </a:r>
                    </a:p>
                  </a:txBody>
                  <a:tcPr marL="112542" marR="112542" marT="45741" marB="45741" horzOverflow="overflow">
                    <a:lnL>
                      <a:noFill/>
                    </a:lnL>
                    <a:lnR>
                      <a:noFill/>
                    </a:lnR>
                    <a:lnT>
                      <a:noFill/>
                    </a:lnT>
                    <a:lnB>
                      <a:noFill/>
                    </a:lnB>
                    <a:lnTlToBr>
                      <a:noFill/>
                    </a:lnTlToBr>
                    <a:lnBlToTr>
                      <a:noFill/>
                    </a:lnBlToTr>
                    <a:solidFill>
                      <a:srgbClr val="005A9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ea typeface="ＭＳ Ｐゴシック" charset="-128"/>
                          <a:cs typeface="Arial" charset="0"/>
                        </a:rPr>
                        <a:t>Health Outcomes</a:t>
                      </a:r>
                    </a:p>
                  </a:txBody>
                  <a:tcPr marL="112542" marR="112542" marT="45741" marB="45741" horzOverflow="overflow">
                    <a:lnL>
                      <a:noFill/>
                    </a:lnL>
                    <a:lnR>
                      <a:noFill/>
                    </a:lnR>
                    <a:lnT>
                      <a:noFill/>
                    </a:lnT>
                    <a:lnB>
                      <a:noFill/>
                    </a:lnB>
                    <a:lnTlToBr>
                      <a:noFill/>
                    </a:lnTlToBr>
                    <a:lnBlToTr>
                      <a:noFill/>
                    </a:lnBlToTr>
                    <a:solidFill>
                      <a:srgbClr val="005A9B">
                        <a:alpha val="85097"/>
                      </a:srgbClr>
                    </a:solidFill>
                  </a:tcPr>
                </a:tc>
              </a:tr>
              <a:tr h="85901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charset="0"/>
                          <a:ea typeface="ＭＳ Ｐゴシック" charset="-128"/>
                          <a:cs typeface="Arial" charset="0"/>
                        </a:rPr>
                        <a:t>LEU U</a:t>
                      </a:r>
                      <a:r>
                        <a:rPr kumimoji="0" lang="en-US" sz="1100" b="0" i="0" u="none" strike="noStrike" cap="none" normalizeH="0" baseline="30000" dirty="0" smtClean="0">
                          <a:ln>
                            <a:noFill/>
                          </a:ln>
                          <a:solidFill>
                            <a:srgbClr val="000000"/>
                          </a:solidFill>
                          <a:effectLst/>
                          <a:latin typeface="Arial" charset="0"/>
                          <a:ea typeface="ＭＳ Ｐゴシック" charset="-128"/>
                          <a:cs typeface="Arial" charset="0"/>
                        </a:rPr>
                        <a:t>235</a:t>
                      </a:r>
                      <a:r>
                        <a:rPr kumimoji="0" lang="en-US" sz="1100" b="0" i="0" u="none" strike="noStrike" cap="none" normalizeH="0" baseline="0" dirty="0" smtClean="0">
                          <a:ln>
                            <a:noFill/>
                          </a:ln>
                          <a:solidFill>
                            <a:srgbClr val="000000"/>
                          </a:solidFill>
                          <a:effectLst/>
                          <a:latin typeface="Arial" charset="0"/>
                          <a:ea typeface="ＭＳ Ｐゴシック" charset="-128"/>
                          <a:cs typeface="Arial" charset="0"/>
                        </a:rPr>
                        <a:t> targets</a:t>
                      </a:r>
                      <a:br>
                        <a:rPr kumimoji="0" lang="en-US" sz="1100" b="0" i="0" u="none" strike="noStrike" cap="none" normalizeH="0" baseline="0" dirty="0" smtClean="0">
                          <a:ln>
                            <a:noFill/>
                          </a:ln>
                          <a:solidFill>
                            <a:srgbClr val="000000"/>
                          </a:solidFill>
                          <a:effectLst/>
                          <a:latin typeface="Arial" charset="0"/>
                          <a:ea typeface="ＭＳ Ｐゴシック" charset="-128"/>
                          <a:cs typeface="Arial" charset="0"/>
                        </a:rPr>
                      </a:br>
                      <a:r>
                        <a:rPr kumimoji="0" lang="en-US" sz="1100" b="0" i="0" u="none" strike="noStrike" cap="none" normalizeH="0" baseline="0" dirty="0" smtClean="0">
                          <a:ln>
                            <a:noFill/>
                          </a:ln>
                          <a:solidFill>
                            <a:srgbClr val="000000"/>
                          </a:solidFill>
                          <a:effectLst/>
                          <a:latin typeface="Arial" charset="0"/>
                          <a:ea typeface="ＭＳ Ｐゴシック" charset="-128"/>
                          <a:cs typeface="Arial" charset="0"/>
                        </a:rPr>
                        <a:t>irradiated in OPAL</a:t>
                      </a:r>
                    </a:p>
                  </a:txBody>
                  <a:tcPr marL="112542" marR="112542" marT="45741" marB="45741" horzOverflow="overflow">
                    <a:lnL>
                      <a:noFill/>
                    </a:lnL>
                    <a:lnR>
                      <a:noFill/>
                    </a:lnR>
                    <a:lnT>
                      <a:noFill/>
                    </a:lnT>
                    <a:lnB>
                      <a:noFill/>
                    </a:lnB>
                    <a:lnTlToBr>
                      <a:noFill/>
                    </a:lnTlToBr>
                    <a:lnBlToTr>
                      <a:noFill/>
                    </a:lnBlToTr>
                    <a:solidFill>
                      <a:srgbClr val="005A9B">
                        <a:alpha val="10196"/>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charset="0"/>
                          <a:ea typeface="ＭＳ Ｐゴシック" charset="-128"/>
                          <a:cs typeface="Arial" charset="0"/>
                        </a:rPr>
                        <a:t>Mo-99 separated</a:t>
                      </a:r>
                      <a:br>
                        <a:rPr kumimoji="0" lang="en-US" sz="1100" b="0" i="0" u="none" strike="noStrike" cap="none" normalizeH="0" baseline="0" dirty="0" smtClean="0">
                          <a:ln>
                            <a:noFill/>
                          </a:ln>
                          <a:solidFill>
                            <a:srgbClr val="000000"/>
                          </a:solidFill>
                          <a:effectLst/>
                          <a:latin typeface="Arial" charset="0"/>
                          <a:ea typeface="ＭＳ Ｐゴシック" charset="-128"/>
                          <a:cs typeface="Arial" charset="0"/>
                        </a:rPr>
                      </a:br>
                      <a:r>
                        <a:rPr kumimoji="0" lang="en-US" sz="1100" b="0" i="0" u="none" strike="noStrike" cap="none" normalizeH="0" baseline="0" dirty="0" smtClean="0">
                          <a:ln>
                            <a:noFill/>
                          </a:ln>
                          <a:solidFill>
                            <a:srgbClr val="000000"/>
                          </a:solidFill>
                          <a:effectLst/>
                          <a:latin typeface="Arial" charset="0"/>
                          <a:ea typeface="ＭＳ Ｐゴシック" charset="-128"/>
                          <a:cs typeface="Arial" charset="0"/>
                        </a:rPr>
                        <a:t>and purified</a:t>
                      </a:r>
                    </a:p>
                  </a:txBody>
                  <a:tcPr marL="112542" marR="112542" marT="45741" marB="45741" horzOverflow="overflow">
                    <a:lnL>
                      <a:noFill/>
                    </a:lnL>
                    <a:lnR>
                      <a:noFill/>
                    </a:lnR>
                    <a:lnT>
                      <a:noFill/>
                    </a:lnT>
                    <a:lnB>
                      <a:noFill/>
                    </a:lnB>
                    <a:lnTlToBr>
                      <a:noFill/>
                    </a:lnTlToBr>
                    <a:lnBlToTr>
                      <a:noFill/>
                    </a:lnBlToTr>
                    <a:solidFill>
                      <a:srgbClr val="005A9B">
                        <a:alpha val="14902"/>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charset="0"/>
                          <a:ea typeface="ＭＳ Ｐゴシック" charset="-128"/>
                          <a:cs typeface="Arial" charset="0"/>
                        </a:rPr>
                        <a:t>Bulk Mo-99 Shipped to meet global demand</a:t>
                      </a:r>
                    </a:p>
                  </a:txBody>
                  <a:tcPr marL="112542" marR="112542" marT="45741" marB="45741" horzOverflow="overflow">
                    <a:lnL>
                      <a:noFill/>
                    </a:lnL>
                    <a:lnR>
                      <a:noFill/>
                    </a:lnR>
                    <a:lnT>
                      <a:noFill/>
                    </a:lnT>
                    <a:lnB>
                      <a:noFill/>
                    </a:lnB>
                    <a:lnTlToBr>
                      <a:noFill/>
                    </a:lnTlToBr>
                    <a:lnBlToTr>
                      <a:noFill/>
                    </a:lnBlToTr>
                    <a:solidFill>
                      <a:srgbClr val="005A9B">
                        <a:alpha val="10196"/>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charset="0"/>
                          <a:ea typeface="ＭＳ Ｐゴシック" charset="-128"/>
                          <a:cs typeface="Arial" charset="0"/>
                        </a:rPr>
                        <a:t>Tc-99m Generators dispensed and </a:t>
                      </a:r>
                      <a:br>
                        <a:rPr kumimoji="0" lang="en-US" sz="1100" b="0" i="0" u="none" strike="noStrike" cap="none" normalizeH="0" baseline="0" dirty="0" smtClean="0">
                          <a:ln>
                            <a:noFill/>
                          </a:ln>
                          <a:solidFill>
                            <a:srgbClr val="000000"/>
                          </a:solidFill>
                          <a:effectLst/>
                          <a:latin typeface="Arial" charset="0"/>
                          <a:ea typeface="ＭＳ Ｐゴシック" charset="-128"/>
                          <a:cs typeface="Arial" charset="0"/>
                        </a:rPr>
                      </a:br>
                      <a:r>
                        <a:rPr kumimoji="0" lang="en-US" sz="1100" b="0" i="0" u="none" strike="noStrike" cap="none" normalizeH="0" baseline="0" dirty="0" smtClean="0">
                          <a:ln>
                            <a:noFill/>
                          </a:ln>
                          <a:solidFill>
                            <a:srgbClr val="000000"/>
                          </a:solidFill>
                          <a:effectLst/>
                          <a:latin typeface="Arial" charset="0"/>
                          <a:ea typeface="ＭＳ Ｐゴシック" charset="-128"/>
                          <a:cs typeface="Arial" charset="0"/>
                        </a:rPr>
                        <a:t>transported</a:t>
                      </a:r>
                    </a:p>
                  </a:txBody>
                  <a:tcPr marL="112542" marR="112542" marT="45741" marB="45741" horzOverflow="overflow">
                    <a:lnL>
                      <a:noFill/>
                    </a:lnL>
                    <a:lnR>
                      <a:noFill/>
                    </a:lnR>
                    <a:lnT>
                      <a:noFill/>
                    </a:lnT>
                    <a:lnB>
                      <a:noFill/>
                    </a:lnB>
                    <a:lnTlToBr>
                      <a:noFill/>
                    </a:lnTlToBr>
                    <a:lnBlToTr>
                      <a:noFill/>
                    </a:lnBlToTr>
                    <a:solidFill>
                      <a:srgbClr val="005A9B">
                        <a:alpha val="14902"/>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charset="0"/>
                          <a:ea typeface="ＭＳ Ｐゴシック" charset="-128"/>
                          <a:cs typeface="Arial" charset="0"/>
                        </a:rPr>
                        <a:t>Tc-99m eluted </a:t>
                      </a:r>
                      <a:br>
                        <a:rPr kumimoji="0" lang="en-US" sz="1100" b="0" i="0" u="none" strike="noStrike" cap="none" normalizeH="0" baseline="0" dirty="0" smtClean="0">
                          <a:ln>
                            <a:noFill/>
                          </a:ln>
                          <a:solidFill>
                            <a:srgbClr val="000000"/>
                          </a:solidFill>
                          <a:effectLst/>
                          <a:latin typeface="Arial" charset="0"/>
                          <a:ea typeface="ＭＳ Ｐゴシック" charset="-128"/>
                          <a:cs typeface="Arial" charset="0"/>
                        </a:rPr>
                      </a:br>
                      <a:r>
                        <a:rPr kumimoji="0" lang="en-US" sz="1100" b="0" i="0" u="none" strike="noStrike" cap="none" normalizeH="0" baseline="0" dirty="0" smtClean="0">
                          <a:ln>
                            <a:noFill/>
                          </a:ln>
                          <a:solidFill>
                            <a:srgbClr val="000000"/>
                          </a:solidFill>
                          <a:effectLst/>
                          <a:latin typeface="Arial" charset="0"/>
                          <a:ea typeface="ＭＳ Ｐゴシック" charset="-128"/>
                          <a:cs typeface="Arial" charset="0"/>
                        </a:rPr>
                        <a:t>and combined </a:t>
                      </a:r>
                      <a:br>
                        <a:rPr kumimoji="0" lang="en-US" sz="1100" b="0" i="0" u="none" strike="noStrike" cap="none" normalizeH="0" baseline="0" dirty="0" smtClean="0">
                          <a:ln>
                            <a:noFill/>
                          </a:ln>
                          <a:solidFill>
                            <a:srgbClr val="000000"/>
                          </a:solidFill>
                          <a:effectLst/>
                          <a:latin typeface="Arial" charset="0"/>
                          <a:ea typeface="ＭＳ Ｐゴシック" charset="-128"/>
                          <a:cs typeface="Arial" charset="0"/>
                        </a:rPr>
                      </a:br>
                      <a:r>
                        <a:rPr kumimoji="0" lang="en-US" sz="1100" b="0" i="0" u="none" strike="noStrike" cap="none" normalizeH="0" baseline="0" dirty="0" smtClean="0">
                          <a:ln>
                            <a:noFill/>
                          </a:ln>
                          <a:solidFill>
                            <a:srgbClr val="000000"/>
                          </a:solidFill>
                          <a:effectLst/>
                          <a:latin typeface="Arial" charset="0"/>
                          <a:ea typeface="ＭＳ Ｐゴシック" charset="-128"/>
                          <a:cs typeface="Arial" charset="0"/>
                        </a:rPr>
                        <a:t>with cold kits </a:t>
                      </a:r>
                    </a:p>
                  </a:txBody>
                  <a:tcPr marL="112542" marR="112542" marT="45741" marB="45741" horzOverflow="overflow">
                    <a:lnL>
                      <a:noFill/>
                    </a:lnL>
                    <a:lnR>
                      <a:noFill/>
                    </a:lnR>
                    <a:lnT>
                      <a:noFill/>
                    </a:lnT>
                    <a:lnB>
                      <a:noFill/>
                    </a:lnB>
                    <a:lnTlToBr>
                      <a:noFill/>
                    </a:lnTlToBr>
                    <a:lnBlToTr>
                      <a:noFill/>
                    </a:lnBlToTr>
                    <a:solidFill>
                      <a:srgbClr val="005A9B">
                        <a:alpha val="10196"/>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charset="0"/>
                          <a:ea typeface="ＭＳ Ｐゴシック" charset="-128"/>
                          <a:cs typeface="Arial" charset="0"/>
                        </a:rPr>
                        <a:t>Product administered </a:t>
                      </a:r>
                      <a:br>
                        <a:rPr kumimoji="0" lang="en-US" sz="1100" b="0" i="0" u="none" strike="noStrike" cap="none" normalizeH="0" baseline="0" dirty="0" smtClean="0">
                          <a:ln>
                            <a:noFill/>
                          </a:ln>
                          <a:solidFill>
                            <a:srgbClr val="000000"/>
                          </a:solidFill>
                          <a:effectLst/>
                          <a:latin typeface="Arial" charset="0"/>
                          <a:ea typeface="ＭＳ Ｐゴシック" charset="-128"/>
                          <a:cs typeface="Arial" charset="0"/>
                        </a:rPr>
                      </a:br>
                      <a:r>
                        <a:rPr kumimoji="0" lang="en-US" sz="1100" b="0" i="0" u="none" strike="noStrike" cap="none" normalizeH="0" baseline="0" dirty="0" smtClean="0">
                          <a:ln>
                            <a:noFill/>
                          </a:ln>
                          <a:solidFill>
                            <a:srgbClr val="000000"/>
                          </a:solidFill>
                          <a:effectLst/>
                          <a:latin typeface="Arial" charset="0"/>
                          <a:ea typeface="ＭＳ Ｐゴシック" charset="-128"/>
                          <a:cs typeface="Arial" charset="0"/>
                        </a:rPr>
                        <a:t>to patients for imaging</a:t>
                      </a:r>
                    </a:p>
                  </a:txBody>
                  <a:tcPr marL="112542" marR="112542" marT="45741" marB="45741" horzOverflow="overflow">
                    <a:lnL>
                      <a:noFill/>
                    </a:lnL>
                    <a:lnR>
                      <a:noFill/>
                    </a:lnR>
                    <a:lnT>
                      <a:noFill/>
                    </a:lnT>
                    <a:lnB>
                      <a:noFill/>
                    </a:lnB>
                    <a:lnTlToBr>
                      <a:noFill/>
                    </a:lnTlToBr>
                    <a:lnBlToTr>
                      <a:noFill/>
                    </a:lnBlToTr>
                    <a:solidFill>
                      <a:srgbClr val="005A9B">
                        <a:alpha val="14902"/>
                      </a:srgb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charset="0"/>
                          <a:ea typeface="ＭＳ Ｐゴシック" charset="-128"/>
                          <a:cs typeface="Arial" charset="0"/>
                        </a:rPr>
                        <a:t>Imaging helps diagnosis &amp; leads to appropriate treatments</a:t>
                      </a:r>
                    </a:p>
                  </a:txBody>
                  <a:tcPr marL="112542" marR="112542" marT="45741" marB="45741" horzOverflow="overflow">
                    <a:lnL>
                      <a:noFill/>
                    </a:lnL>
                    <a:lnR>
                      <a:noFill/>
                    </a:lnR>
                    <a:lnT>
                      <a:noFill/>
                    </a:lnT>
                    <a:lnB>
                      <a:noFill/>
                    </a:lnB>
                    <a:lnTlToBr>
                      <a:noFill/>
                    </a:lnTlToBr>
                    <a:lnBlToTr>
                      <a:noFill/>
                    </a:lnBlToTr>
                    <a:solidFill>
                      <a:srgbClr val="005A9B">
                        <a:alpha val="10196"/>
                      </a:srgbClr>
                    </a:solidFill>
                  </a:tcPr>
                </a:tc>
              </a:tr>
            </a:tbl>
          </a:graphicData>
        </a:graphic>
      </p:graphicFrame>
      <p:pic>
        <p:nvPicPr>
          <p:cNvPr id="15156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795589"/>
            <a:ext cx="121920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8773" y="168507"/>
            <a:ext cx="12192000" cy="1143000"/>
          </a:xfrm>
        </p:spPr>
        <p:txBody>
          <a:bodyPr/>
          <a:lstStyle/>
          <a:p>
            <a:pPr>
              <a:defRPr/>
            </a:pPr>
            <a:r>
              <a:rPr lang="en-US" dirty="0" smtClean="0">
                <a:ea typeface="ＭＳ Ｐゴシック" pitchFamily="2" charset="-128"/>
              </a:rPr>
              <a:t>Supply chain</a:t>
            </a:r>
            <a:endParaRPr lang="en-US" dirty="0">
              <a:ea typeface="ＭＳ Ｐゴシック" pitchFamily="2" charset="-128"/>
            </a:endParaRPr>
          </a:p>
        </p:txBody>
      </p:sp>
      <p:sp>
        <p:nvSpPr>
          <p:cNvPr id="8" name="Text Box 7"/>
          <p:cNvSpPr txBox="1">
            <a:spLocks noChangeArrowheads="1"/>
          </p:cNvSpPr>
          <p:nvPr/>
        </p:nvSpPr>
        <p:spPr bwMode="auto">
          <a:xfrm>
            <a:off x="0" y="6248400"/>
            <a:ext cx="12192000" cy="609600"/>
          </a:xfrm>
          <a:prstGeom prst="rect">
            <a:avLst/>
          </a:prstGeom>
          <a:gradFill flip="none" rotWithShape="1">
            <a:gsLst>
              <a:gs pos="0">
                <a:schemeClr val="tx1">
                  <a:lumMod val="65000"/>
                  <a:lumOff val="35000"/>
                </a:schemeClr>
              </a:gs>
              <a:gs pos="54000">
                <a:schemeClr val="bg1">
                  <a:lumMod val="50000"/>
                </a:schemeClr>
              </a:gs>
            </a:gsLst>
            <a:lin ang="5400000" scaled="0"/>
            <a:tileRect/>
          </a:gradFill>
          <a:ln>
            <a:noFill/>
          </a:ln>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fontAlgn="base">
              <a:spcBef>
                <a:spcPct val="20000"/>
              </a:spcBef>
              <a:spcAft>
                <a:spcPct val="0"/>
              </a:spcAft>
              <a:defRPr/>
            </a:pPr>
            <a:r>
              <a:rPr lang="en-AU" sz="2000" i="1" smtClean="0">
                <a:solidFill>
                  <a:srgbClr val="FFFFFF"/>
                </a:solidFill>
                <a:cs typeface="Arial" charset="0"/>
              </a:rPr>
              <a:t>Challenging supply chain</a:t>
            </a:r>
          </a:p>
        </p:txBody>
      </p:sp>
      <p:graphicFrame>
        <p:nvGraphicFramePr>
          <p:cNvPr id="9" name="Table 8"/>
          <p:cNvGraphicFramePr>
            <a:graphicFrameLocks noGrp="1"/>
          </p:cNvGraphicFramePr>
          <p:nvPr/>
        </p:nvGraphicFramePr>
        <p:xfrm>
          <a:off x="0" y="5456238"/>
          <a:ext cx="12192001" cy="381000"/>
        </p:xfrm>
        <a:graphic>
          <a:graphicData uri="http://schemas.openxmlformats.org/drawingml/2006/table">
            <a:tbl>
              <a:tblPr/>
              <a:tblGrid>
                <a:gridCol w="1740878"/>
                <a:gridCol w="1742831"/>
                <a:gridCol w="1740876"/>
                <a:gridCol w="1742831"/>
                <a:gridCol w="1740878"/>
                <a:gridCol w="1742831"/>
                <a:gridCol w="1740876"/>
              </a:tblGrid>
              <a:tr h="381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charset="-128"/>
                          <a:cs typeface="Arial" charset="0"/>
                        </a:rPr>
                        <a:t>3-12 days</a:t>
                      </a:r>
                    </a:p>
                  </a:txBody>
                  <a:tcPr marL="112542" marR="112542"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charset="-128"/>
                          <a:cs typeface="Arial" charset="0"/>
                        </a:rPr>
                        <a:t>1 day</a:t>
                      </a:r>
                    </a:p>
                  </a:txBody>
                  <a:tcPr marL="112542" marR="112542"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charset="-128"/>
                          <a:cs typeface="Arial" charset="0"/>
                        </a:rPr>
                        <a:t>1 day</a:t>
                      </a:r>
                    </a:p>
                  </a:txBody>
                  <a:tcPr marL="112542" marR="112542"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ＭＳ Ｐゴシック" charset="-128"/>
                          <a:cs typeface="Arial" charset="0"/>
                        </a:rPr>
                        <a:t>1 day</a:t>
                      </a:r>
                    </a:p>
                  </a:txBody>
                  <a:tcPr marL="112542" marR="112542"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ＭＳ Ｐゴシック" charset="-128"/>
                          <a:cs typeface="Arial" charset="0"/>
                        </a:rPr>
                        <a:t>5 minutes</a:t>
                      </a:r>
                    </a:p>
                  </a:txBody>
                  <a:tcPr marL="112542" marR="112542"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charset="-128"/>
                          <a:cs typeface="Arial" charset="0"/>
                        </a:rPr>
                        <a:t>-</a:t>
                      </a:r>
                    </a:p>
                  </a:txBody>
                  <a:tcPr marL="112542" marR="112542"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ＭＳ Ｐゴシック" charset="-128"/>
                          <a:cs typeface="Arial" charset="0"/>
                        </a:rPr>
                        <a:t>-</a:t>
                      </a:r>
                    </a:p>
                  </a:txBody>
                  <a:tcPr marL="112542" marR="112542" horzOverflow="overflow">
                    <a:lnL>
                      <a:noFill/>
                    </a:lnL>
                    <a:lnR>
                      <a:noFill/>
                    </a:lnR>
                    <a:lnT>
                      <a:noFill/>
                    </a:lnT>
                    <a:lnB>
                      <a:noFill/>
                    </a:lnB>
                    <a:lnTlToBr>
                      <a:noFill/>
                    </a:lnTlToBr>
                    <a:lnBlToTr>
                      <a:noFill/>
                    </a:lnBlToTr>
                    <a:noFill/>
                  </a:tcPr>
                </a:tc>
              </a:tr>
            </a:tbl>
          </a:graphicData>
        </a:graphic>
      </p:graphicFrame>
    </p:spTree>
    <p:extLst>
      <p:ext uri="{BB962C8B-B14F-4D97-AF65-F5344CB8AC3E}">
        <p14:creationId xmlns:p14="http://schemas.microsoft.com/office/powerpoint/2010/main" val="2842801735"/>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8" descr="SupplyCha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2" y="1341438"/>
            <a:ext cx="1051617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1"/>
          <p:cNvSpPr>
            <a:spLocks noGrp="1"/>
          </p:cNvSpPr>
          <p:nvPr>
            <p:ph type="title"/>
          </p:nvPr>
        </p:nvSpPr>
        <p:spPr>
          <a:xfrm>
            <a:off x="130908" y="315629"/>
            <a:ext cx="12192000" cy="1143000"/>
          </a:xfrm>
        </p:spPr>
        <p:txBody>
          <a:bodyPr/>
          <a:lstStyle/>
          <a:p>
            <a:pPr>
              <a:defRPr/>
            </a:pPr>
            <a:r>
              <a:rPr lang="en-US" dirty="0" smtClean="0">
                <a:latin typeface="Arial" charset="0"/>
                <a:ea typeface="MS PGothic" pitchFamily="34" charset="-128"/>
              </a:rPr>
              <a:t>Mo-99/Tc99m Supply Chain</a:t>
            </a:r>
          </a:p>
        </p:txBody>
      </p:sp>
      <p:sp>
        <p:nvSpPr>
          <p:cNvPr id="5" name="Rectangle 4"/>
          <p:cNvSpPr/>
          <p:nvPr/>
        </p:nvSpPr>
        <p:spPr>
          <a:xfrm>
            <a:off x="508000" y="3733800"/>
            <a:ext cx="2211754"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AU" dirty="0">
              <a:solidFill>
                <a:srgbClr val="FFFFFF"/>
              </a:solidFill>
              <a:ea typeface="MS PGothic" pitchFamily="34" charset="-128"/>
            </a:endParaRPr>
          </a:p>
        </p:txBody>
      </p:sp>
      <p:pic>
        <p:nvPicPr>
          <p:cNvPr id="58376" name="Picture 10" descr="OPAL_DSC0125rs1_5x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1788" y="5084764"/>
            <a:ext cx="1965569"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r="670" b="21577"/>
          <a:stretch>
            <a:fillRect/>
          </a:stretch>
        </p:blipFill>
        <p:spPr bwMode="auto">
          <a:xfrm>
            <a:off x="7537939" y="1693863"/>
            <a:ext cx="133252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Rectangle 2"/>
          <p:cNvSpPr>
            <a:spLocks noChangeArrowheads="1"/>
          </p:cNvSpPr>
          <p:nvPr/>
        </p:nvSpPr>
        <p:spPr bwMode="auto">
          <a:xfrm>
            <a:off x="8491416" y="5681663"/>
            <a:ext cx="3647831"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algn="just" defTabSz="457200" eaLnBrk="1" fontAlgn="base" hangingPunct="1">
              <a:spcBef>
                <a:spcPct val="0"/>
              </a:spcBef>
              <a:spcAft>
                <a:spcPts val="600"/>
              </a:spcAft>
              <a:buClrTx/>
            </a:pPr>
            <a:r>
              <a:rPr lang="en-US" altLang="en-US" sz="1100" smtClean="0">
                <a:solidFill>
                  <a:srgbClr val="000000"/>
                </a:solidFill>
              </a:rPr>
              <a:t>Key in diagnosing heart disease, cancer, neurological disorders and other conditions</a:t>
            </a:r>
          </a:p>
          <a:p>
            <a:pPr algn="just" defTabSz="457200" eaLnBrk="1" fontAlgn="base" hangingPunct="1">
              <a:spcBef>
                <a:spcPct val="0"/>
              </a:spcBef>
              <a:spcAft>
                <a:spcPts val="600"/>
              </a:spcAft>
              <a:buClrTx/>
            </a:pPr>
            <a:r>
              <a:rPr lang="en-US" altLang="en-US" sz="1100" smtClean="0">
                <a:solidFill>
                  <a:srgbClr val="000000"/>
                </a:solidFill>
              </a:rPr>
              <a:t>80% of nuclear medicine procedures </a:t>
            </a:r>
          </a:p>
          <a:p>
            <a:pPr algn="just" defTabSz="457200" eaLnBrk="1" fontAlgn="base" hangingPunct="1">
              <a:spcBef>
                <a:spcPct val="0"/>
              </a:spcBef>
              <a:spcAft>
                <a:spcPts val="600"/>
              </a:spcAft>
              <a:buClrTx/>
            </a:pPr>
            <a:r>
              <a:rPr lang="en-US" altLang="en-US" sz="1100" smtClean="0">
                <a:solidFill>
                  <a:srgbClr val="000000"/>
                </a:solidFill>
              </a:rPr>
              <a:t>40-45 million patients per year worldwide</a:t>
            </a:r>
          </a:p>
        </p:txBody>
      </p:sp>
      <p:pic>
        <p:nvPicPr>
          <p:cNvPr id="58380" name="Picture 4" descr="gentech"/>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461739" y="4240213"/>
            <a:ext cx="1408723" cy="1441449"/>
          </a:xfrm>
          <a:noFill/>
        </p:spPr>
      </p:pic>
      <p:pic>
        <p:nvPicPr>
          <p:cNvPr id="58381" name="Picture 4" descr="gentech"/>
          <p:cNvPicPr>
            <a:picLocks noGrp="1" noChangeAspect="1" noChangeArrowheads="1"/>
          </p:cNvPicPr>
          <p:nvPr>
            <p:ph sz="quarter" idx="4294967295"/>
          </p:nvPr>
        </p:nvPicPr>
        <p:blipFill>
          <a:blip r:embed="rId7" cstate="print">
            <a:extLst>
              <a:ext uri="{28A0092B-C50C-407E-A947-70E740481C1C}">
                <a14:useLocalDpi xmlns:a14="http://schemas.microsoft.com/office/drawing/2010/main" val="0"/>
              </a:ext>
            </a:extLst>
          </a:blip>
          <a:srcRect/>
          <a:stretch>
            <a:fillRect/>
          </a:stretch>
        </p:blipFill>
        <p:spPr>
          <a:xfrm>
            <a:off x="6041205" y="2353249"/>
            <a:ext cx="1078786" cy="1221801"/>
          </a:xfrm>
          <a:noFill/>
        </p:spPr>
      </p:pic>
      <p:pic>
        <p:nvPicPr>
          <p:cNvPr id="5838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96123" y="5084764"/>
            <a:ext cx="102577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07987" y="1517013"/>
            <a:ext cx="1716199" cy="955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47"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09008" y="3090069"/>
            <a:ext cx="1684215"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61708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38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964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145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837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838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5838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8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9" grpId="0" animBg="1"/>
    </p:bldLst>
  </p:timing>
</p:sld>
</file>

<file path=ppt/theme/theme1.xml><?xml version="1.0" encoding="utf-8"?>
<a:theme xmlns:a="http://schemas.openxmlformats.org/drawingml/2006/main" name="Powerpoint-2018 (12)">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ANSTO-Presentation-Template (002).potx" id="{184A31D5-91C8-40B3-A59B-7452EB64DD6C}" vid="{3F5CB8C6-FE16-4A31-8484-8F89EA4ED7B8}"/>
    </a:ext>
  </a:extLst>
</a:theme>
</file>

<file path=ppt/theme/theme2.xml><?xml version="1.0" encoding="utf-8"?>
<a:theme xmlns:a="http://schemas.openxmlformats.org/drawingml/2006/main" name="ANSTO Main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NSTO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NSTO Dark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NSTO Teal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NSTO Thank you slide">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ANSTO-Presentation-Template (002).potx" id="{184A31D5-91C8-40B3-A59B-7452EB64DD6C}" vid="{3F5CB8C6-FE16-4A31-8484-8F89EA4ED7B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Powerpoint-2018 (12)</Template>
  <TotalTime>14</TotalTime>
  <Words>1831</Words>
  <Application>Microsoft Office PowerPoint</Application>
  <PresentationFormat>Custom</PresentationFormat>
  <Paragraphs>205</Paragraphs>
  <Slides>20</Slides>
  <Notes>17</Notes>
  <HiddenSlides>0</HiddenSlides>
  <MMClips>0</MMClips>
  <ScaleCrop>false</ScaleCrop>
  <HeadingPairs>
    <vt:vector size="8" baseType="variant">
      <vt:variant>
        <vt:lpstr>Fonts Used</vt:lpstr>
      </vt:variant>
      <vt:variant>
        <vt:i4>11</vt:i4>
      </vt:variant>
      <vt:variant>
        <vt:lpstr>Theme</vt:lpstr>
      </vt:variant>
      <vt:variant>
        <vt:i4>6</vt:i4>
      </vt:variant>
      <vt:variant>
        <vt:lpstr>Embedded OLE Servers</vt:lpstr>
      </vt:variant>
      <vt:variant>
        <vt:i4>1</vt:i4>
      </vt:variant>
      <vt:variant>
        <vt:lpstr>Slide Titles</vt:lpstr>
      </vt:variant>
      <vt:variant>
        <vt:i4>20</vt:i4>
      </vt:variant>
    </vt:vector>
  </HeadingPairs>
  <TitlesOfParts>
    <vt:vector size="38" baseType="lpstr">
      <vt:lpstr>Arial</vt:lpstr>
      <vt:lpstr>Fira Sans ExtraLight</vt:lpstr>
      <vt:lpstr>Fira Sans</vt:lpstr>
      <vt:lpstr>Fira Sans Light</vt:lpstr>
      <vt:lpstr>Poppins</vt:lpstr>
      <vt:lpstr>Poppins Light</vt:lpstr>
      <vt:lpstr>ＭＳ Ｐゴシック</vt:lpstr>
      <vt:lpstr>Wingdings</vt:lpstr>
      <vt:lpstr>Arial Black</vt:lpstr>
      <vt:lpstr>Calibri</vt:lpstr>
      <vt:lpstr>Fira Sans ExtraBold</vt:lpstr>
      <vt:lpstr>Powerpoint-2018 (12)</vt:lpstr>
      <vt:lpstr>ANSTO Main Content</vt:lpstr>
      <vt:lpstr>ANSTO Blue slides</vt:lpstr>
      <vt:lpstr>ANSTO Dark blue slides</vt:lpstr>
      <vt:lpstr>ANSTO Teal slides</vt:lpstr>
      <vt:lpstr>ANSTO Thank you slide</vt:lpstr>
      <vt:lpstr>Microsoft Excel 97-2003 Worksheet</vt:lpstr>
      <vt:lpstr>ANSTO Nuclear Medicine Project</vt:lpstr>
      <vt:lpstr>Overview of ANM</vt:lpstr>
      <vt:lpstr>The ANSTO Nuclear Medicine Project</vt:lpstr>
      <vt:lpstr>Why Molybdenum-99 (Mo-99)? </vt:lpstr>
      <vt:lpstr>Molybdenum-99</vt:lpstr>
      <vt:lpstr>Ensuring security of supply </vt:lpstr>
      <vt:lpstr>Nuclear medicine</vt:lpstr>
      <vt:lpstr>Supply chain</vt:lpstr>
      <vt:lpstr>Mo-99/Tc99m Supply Chain</vt:lpstr>
      <vt:lpstr>ANM Program Objectives</vt:lpstr>
      <vt:lpstr>Ensuring security of supply </vt:lpstr>
      <vt:lpstr>PowerPoint Presentation</vt:lpstr>
      <vt:lpstr>Supplying Australia and the world</vt:lpstr>
      <vt:lpstr>Key elements</vt:lpstr>
      <vt:lpstr>The Nuclear Medicine Facility</vt:lpstr>
      <vt:lpstr>Synroc: the waste solution</vt:lpstr>
      <vt:lpstr>Volume of waste at disposal</vt:lpstr>
      <vt:lpstr>Disposal volume of waste</vt:lpstr>
      <vt:lpstr>The Synroc plant</vt:lpstr>
      <vt:lpstr>Questions?</vt:lpstr>
    </vt:vector>
  </TitlesOfParts>
  <Company>ANSTO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ANSTO Nuclear Medicine Project</dc:title>
  <dc:creator>BURNS, Vanessa</dc:creator>
  <cp:lastModifiedBy>BURNS, Vanessa</cp:lastModifiedBy>
  <cp:revision>3</cp:revision>
  <dcterms:created xsi:type="dcterms:W3CDTF">2018-11-01T03:26:38Z</dcterms:created>
  <dcterms:modified xsi:type="dcterms:W3CDTF">2018-11-01T03:40:43Z</dcterms:modified>
</cp:coreProperties>
</file>