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11"/>
  </p:notesMasterIdLst>
  <p:handoutMasterIdLst>
    <p:handoutMasterId r:id="rId12"/>
  </p:handoutMasterIdLst>
  <p:sldIdLst>
    <p:sldId id="439" r:id="rId6"/>
    <p:sldId id="471" r:id="rId7"/>
    <p:sldId id="399" r:id="rId8"/>
    <p:sldId id="477" r:id="rId9"/>
    <p:sldId id="478" r:id="rId10"/>
  </p:sldIdLst>
  <p:sldSz cx="9144000" cy="6858000" type="screen4x3"/>
  <p:notesSz cx="6799263" cy="9929813"/>
  <p:embeddedFontLst>
    <p:embeddedFont>
      <p:font typeface="Poppins" panose="020B0604020202020204" charset="0"/>
      <p:regular r:id="rId13"/>
      <p:bold r:id="rId14"/>
      <p:italic r:id="rId15"/>
      <p:boldItalic r:id="rId16"/>
    </p:embeddedFont>
    <p:embeddedFont>
      <p:font typeface="Fira Sans" panose="020B0604020202020204" charset="0"/>
      <p:regular r:id="rId17"/>
      <p:bold r:id="rId18"/>
      <p:italic r:id="rId19"/>
      <p:boldItalic r:id="rId20"/>
    </p:embeddedFont>
    <p:embeddedFont>
      <p:font typeface="Fira Sans Light" panose="020B0604020202020204" charset="0"/>
      <p:regular r:id="rId21"/>
      <p:italic r:id="rId22"/>
    </p:embeddedFont>
    <p:embeddedFont>
      <p:font typeface="Poppins Light" panose="020B060402020202020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Sans ExtraLigh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7698BC"/>
    <a:srgbClr val="DEDEE8"/>
    <a:srgbClr val="D1CCDC"/>
    <a:srgbClr val="64AF34"/>
    <a:srgbClr val="0976BD"/>
    <a:srgbClr val="1A3869"/>
    <a:srgbClr val="036265"/>
    <a:srgbClr val="061730"/>
    <a:srgbClr val="47B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62412" autoAdjust="0"/>
  </p:normalViewPr>
  <p:slideViewPr>
    <p:cSldViewPr snapToGrid="0" snapToObjects="1">
      <p:cViewPr varScale="1">
        <p:scale>
          <a:sx n="71" d="100"/>
          <a:sy n="71" d="100"/>
        </p:scale>
        <p:origin x="-29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50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6713119-2E6C-0E49-AB2B-23FB7CE3C1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9966BD-589F-2647-B2B1-AAA7B20817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9A0E-68F2-2449-9E98-DFCFEDD2391B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5E9847-F96D-BE46-B0D3-14E63CF840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34345B-7954-7644-A3A4-6B36D607E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E8F4-CB29-D24D-AE90-460123B5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2AB1-8D1B-40D0-AFE8-7CC543FB30B2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C4FF-73D7-41A3-8332-AF585D9530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07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1E8F6-E785-054D-9CF7-E6143592D23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54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With food safety concerns rising in recent years, there is more emphasis than ever on the importance of provenance and transparency in the food industry.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171450" indent="-171450">
              <a:buFontTx/>
              <a:buChar char="-"/>
            </a:pPr>
            <a:r>
              <a:rPr lang="en-AU" sz="1200" dirty="0"/>
              <a:t>Food safety and biosecurity</a:t>
            </a:r>
          </a:p>
          <a:p>
            <a:pPr marL="171450" indent="-171450">
              <a:buFontTx/>
              <a:buChar char="-"/>
            </a:pPr>
            <a:r>
              <a:rPr lang="en-AU" sz="1200" dirty="0"/>
              <a:t>Food traceability and provenance</a:t>
            </a:r>
          </a:p>
          <a:p>
            <a:pPr marL="171450" indent="-171450">
              <a:buFontTx/>
              <a:buChar char="-"/>
            </a:pPr>
            <a:r>
              <a:rPr lang="en-AU" sz="1200" dirty="0"/>
              <a:t>Market intelligence and access</a:t>
            </a:r>
          </a:p>
          <a:p>
            <a:pPr marL="171450" indent="-171450">
              <a:buFontTx/>
              <a:buChar char="-"/>
            </a:pPr>
            <a:r>
              <a:rPr lang="en-AU" sz="1200" dirty="0"/>
              <a:t>Sustainability driven products and processes</a:t>
            </a:r>
          </a:p>
          <a:p>
            <a:pPr marL="171450" indent="-171450">
              <a:buFontTx/>
              <a:buChar char="-"/>
            </a:pPr>
            <a:r>
              <a:rPr lang="en-AU" sz="1200" dirty="0"/>
              <a:t>Products for sustainable health and well-being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441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03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A scientifically validated and detailed provenance model to help distinguish between Australian and imported including farmed and wild-catch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The model will act as a reference capability that will include dynamic data sets which will help to scientifically-validate the source of origin, enhance consumer confidence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Development of a quick, cost-effective analytical tool that will best serve the needs of the seafood producers, import and export industries, including industry bodies and the methodology may act as a deterrent to fraudulent practices and avoid the need for court cases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A comprehensive quality assessment in relation to mineral composition, nutritional quality including omega 3, omega 6 profile, protein profile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The knowledge and expertise gained from building this capability will lead to develop farm-specific fingerprints to protect brands in the future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="1" dirty="0"/>
              <a:t>Potential to apply other food products for provenance determination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43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22519" y="371315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240" y="6448253"/>
            <a:ext cx="2133600" cy="365125"/>
          </a:xfrm>
          <a:prstGeom prst="rect">
            <a:avLst/>
          </a:prstGeom>
        </p:spPr>
        <p:txBody>
          <a:bodyPr/>
          <a:lstStyle/>
          <a:p>
            <a:fld id="{FD6AD281-E497-4513-9250-2C4199296EDD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2900" y="1268414"/>
            <a:ext cx="2965812" cy="5040312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96744" y="1268414"/>
            <a:ext cx="5223406" cy="5040312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16531" indent="-31653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215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>
          <a:xfrm>
            <a:off x="205830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10/10/2018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3070870" y="64928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2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575187" y="457901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9"/>
            <a:ext cx="5658338" cy="912812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5303" y="6356351"/>
            <a:ext cx="20574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714876"/>
            <a:ext cx="4364831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175397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3" y="529099"/>
            <a:ext cx="3969676" cy="8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052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1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052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67723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69" y="1232942"/>
            <a:ext cx="8478431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370" y="1600201"/>
            <a:ext cx="4197744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909" y="1600201"/>
            <a:ext cx="412289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326594" y="1490073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69" y="1535113"/>
            <a:ext cx="428862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69" y="2174875"/>
            <a:ext cx="42886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9" y="273052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D2177D2-B8B1-8045-95BF-52E2621A23E6}"/>
              </a:ext>
            </a:extLst>
          </p:cNvPr>
          <p:cNvGrpSpPr/>
          <p:nvPr userDrawn="1"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DA14D92-6924-CF46-9D5F-744198F0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F487FE2-AB5F-2F47-BB7B-242D01E8E9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08370" y="92823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310911" y="6356351"/>
            <a:ext cx="52011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AAD6B8-E2F1-334A-A082-FE02B3B5BB58}"/>
              </a:ext>
            </a:extLst>
          </p:cNvPr>
          <p:cNvSpPr txBox="1"/>
          <p:nvPr userDrawn="1"/>
        </p:nvSpPr>
        <p:spPr>
          <a:xfrm>
            <a:off x="8947573" y="58995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0D05F21-7253-8445-A7B5-792E14CF1D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"/>
            <a:ext cx="9144000" cy="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9" r:id="rId10"/>
    <p:sldLayoutId id="2147483691" r:id="rId11"/>
    <p:sldLayoutId id="2147483693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01216" indent="-201216" algn="l" defTabSz="6858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24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1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18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478756" indent="-107156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Right Triangle 11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03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701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Right Triangle 14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61730"/>
          </a:solidFill>
          <a:ln>
            <a:solidFill>
              <a:srgbClr val="061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Right Triangle 10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36265"/>
          </a:solidFill>
          <a:ln>
            <a:solidFill>
              <a:srgbClr val="036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4443415" y="2157412"/>
            <a:ext cx="3086097" cy="631507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8638" y="5783444"/>
            <a:ext cx="3761361" cy="7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11" Type="http://schemas.openxmlformats.org/officeDocument/2006/relationships/image" Target="../media/image19.png"/><Relationship Id="rId5" Type="http://schemas.openxmlformats.org/officeDocument/2006/relationships/image" Target="../media/image13.tiff"/><Relationship Id="rId15" Type="http://schemas.openxmlformats.org/officeDocument/2006/relationships/image" Target="../media/image21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hyperlink" Target="https://www.unsw.edu.au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343024"/>
            <a:ext cx="9144000" cy="1470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000" spc="-100" dirty="0">
                <a:ea typeface="+mj-ea"/>
              </a:rPr>
              <a:t>Food</a:t>
            </a:r>
            <a:r>
              <a:rPr lang="en-US" sz="5400" dirty="0">
                <a:ea typeface="+mj-ea"/>
              </a:rPr>
              <a:t> </a:t>
            </a:r>
            <a:endParaRPr lang="en-US" sz="4400" b="0" dirty="0">
              <a:solidFill>
                <a:schemeClr val="tx2">
                  <a:lumMod val="20000"/>
                  <a:lumOff val="80000"/>
                </a:schemeClr>
              </a:solidFill>
              <a:ea typeface="+mj-ea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="" xmlns:a16="http://schemas.microsoft.com/office/drawing/2014/main" id="{C2D0F5E6-EEC7-274C-BFA1-4A26DCC549C3}"/>
              </a:ext>
            </a:extLst>
          </p:cNvPr>
          <p:cNvSpPr txBox="1">
            <a:spLocks/>
          </p:cNvSpPr>
          <p:nvPr/>
        </p:nvSpPr>
        <p:spPr>
          <a:xfrm>
            <a:off x="0" y="3712310"/>
            <a:ext cx="9144000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b="1" kern="1200" spc="-75" baseline="0">
                <a:solidFill>
                  <a:schemeClr val="bg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4800" b="0" spc="-150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Light" panose="020B0403050000020004" pitchFamily="34" charset="0"/>
              </a:rPr>
              <a:t>Food-environment-health</a:t>
            </a:r>
            <a:br>
              <a:rPr lang="en-US" sz="4800" b="0" spc="-150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Light" panose="020B0403050000020004" pitchFamily="34" charset="0"/>
              </a:rPr>
            </a:br>
            <a:r>
              <a:rPr lang="en-US" sz="4800" b="0" spc="-150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Light" panose="020B0403050000020004" pitchFamily="34" charset="0"/>
              </a:rPr>
              <a:t>nexus</a:t>
            </a:r>
          </a:p>
        </p:txBody>
      </p:sp>
    </p:spTree>
    <p:extLst>
      <p:ext uri="{BB962C8B-B14F-4D97-AF65-F5344CB8AC3E}">
        <p14:creationId xmlns:p14="http://schemas.microsoft.com/office/powerpoint/2010/main" val="21393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201352F-2F93-8641-8180-59B1F5245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1" r="21402"/>
          <a:stretch/>
        </p:blipFill>
        <p:spPr>
          <a:xfrm>
            <a:off x="5814713" y="4687261"/>
            <a:ext cx="1063424" cy="19451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EF632007-4679-BE45-A406-595025AF6389}"/>
              </a:ext>
            </a:extLst>
          </p:cNvPr>
          <p:cNvSpPr txBox="1">
            <a:spLocks/>
          </p:cNvSpPr>
          <p:nvPr/>
        </p:nvSpPr>
        <p:spPr>
          <a:xfrm>
            <a:off x="169625" y="235894"/>
            <a:ext cx="8478431" cy="6772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b="1" kern="1200" spc="-75" baseline="0">
                <a:solidFill>
                  <a:schemeClr val="tx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r>
              <a:rPr lang="en-US" dirty="0"/>
              <a:t>The nexus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86827DB-D780-4641-965D-B23C05851DB3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79E6B4-9752-6E4E-8FD6-BB9CE30BF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30" t="-289" r="3424" b="289"/>
          <a:stretch/>
        </p:blipFill>
        <p:spPr>
          <a:xfrm>
            <a:off x="6978053" y="3666658"/>
            <a:ext cx="1867174" cy="2965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ACD783-FA4D-9043-97AB-B451F6677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606"/>
          <a:stretch/>
        </p:blipFill>
        <p:spPr>
          <a:xfrm>
            <a:off x="228302" y="4690726"/>
            <a:ext cx="2669881" cy="1941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452E4C8-BF1D-FF46-A806-0B1DCE917E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68" t="24897" b="1"/>
          <a:stretch/>
        </p:blipFill>
        <p:spPr>
          <a:xfrm>
            <a:off x="6978053" y="1172611"/>
            <a:ext cx="1867174" cy="1163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9D4A68-9492-2243-AA3C-8AD80090C8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31" t="16939" r="6289" b="5482"/>
          <a:stretch/>
        </p:blipFill>
        <p:spPr>
          <a:xfrm>
            <a:off x="228302" y="1172610"/>
            <a:ext cx="3719593" cy="34483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C25096D-86E5-8740-AC75-8FDA2254E817}"/>
              </a:ext>
            </a:extLst>
          </p:cNvPr>
          <p:cNvSpPr/>
          <p:nvPr/>
        </p:nvSpPr>
        <p:spPr>
          <a:xfrm>
            <a:off x="2952427" y="2487478"/>
            <a:ext cx="139485" cy="13948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D0E0E0F-4045-6A4D-9BDB-69B040A5CBEB}"/>
              </a:ext>
            </a:extLst>
          </p:cNvPr>
          <p:cNvCxnSpPr>
            <a:cxnSpLocks/>
          </p:cNvCxnSpPr>
          <p:nvPr/>
        </p:nvCxnSpPr>
        <p:spPr>
          <a:xfrm flipV="1">
            <a:off x="3022170" y="1115878"/>
            <a:ext cx="15498" cy="13793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55F6E33-BEF1-884D-A68A-3E3212CE2EDA}"/>
              </a:ext>
            </a:extLst>
          </p:cNvPr>
          <p:cNvCxnSpPr>
            <a:cxnSpLocks/>
          </p:cNvCxnSpPr>
          <p:nvPr/>
        </p:nvCxnSpPr>
        <p:spPr>
          <a:xfrm flipV="1">
            <a:off x="2999127" y="2626964"/>
            <a:ext cx="23042" cy="20507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1B894B5-0138-3A46-8FA5-7E925A8FC10C}"/>
              </a:ext>
            </a:extLst>
          </p:cNvPr>
          <p:cNvCxnSpPr>
            <a:stCxn id="10" idx="2"/>
          </p:cNvCxnSpPr>
          <p:nvPr/>
        </p:nvCxnSpPr>
        <p:spPr>
          <a:xfrm flipH="1" flipV="1">
            <a:off x="169625" y="2557220"/>
            <a:ext cx="2782802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55C22A6-6BC9-0243-A82C-165EE816A8BD}"/>
              </a:ext>
            </a:extLst>
          </p:cNvPr>
          <p:cNvCxnSpPr>
            <a:cxnSpLocks/>
          </p:cNvCxnSpPr>
          <p:nvPr/>
        </p:nvCxnSpPr>
        <p:spPr>
          <a:xfrm flipH="1">
            <a:off x="3091912" y="2557220"/>
            <a:ext cx="1053885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79CFA06-5531-B441-BE2A-A854EE378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381" y="2943062"/>
            <a:ext cx="1658415" cy="1658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5D45C1A-93B2-1D4C-9762-069B872190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713"/>
          <a:stretch/>
        </p:blipFill>
        <p:spPr>
          <a:xfrm>
            <a:off x="6978053" y="2417736"/>
            <a:ext cx="1867174" cy="1167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0262493-3BBB-B043-8C28-975913809A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527" t="-61" r="45772" b="61"/>
          <a:stretch/>
        </p:blipFill>
        <p:spPr>
          <a:xfrm>
            <a:off x="5823281" y="1172610"/>
            <a:ext cx="1054855" cy="24193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22E4A52-7F55-844B-A3FC-5278E3DB7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72" t="13450" r="14198" b="12655"/>
          <a:stretch/>
        </p:blipFill>
        <p:spPr>
          <a:xfrm>
            <a:off x="5823282" y="3666658"/>
            <a:ext cx="1054854" cy="939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887010FF-D78A-9C45-89F9-791032DF89A4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9" name="Right Triangle 28">
              <a:extLst>
                <a:ext uri="{FF2B5EF4-FFF2-40B4-BE49-F238E27FC236}">
                  <a16:creationId xmlns="" xmlns:a16="http://schemas.microsoft.com/office/drawing/2014/main" id="{F4363395-E25B-6446-86BF-FC5D4E5353C2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CB1B7D7-1E64-694A-B0A6-77D3ECA80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5C9E42C5-C094-524C-A19C-6AC8D2B955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A0DE1FA-1D8F-E14B-B86B-05DD62C481B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37"/>
          <a:stretch/>
        </p:blipFill>
        <p:spPr>
          <a:xfrm>
            <a:off x="2998100" y="4690727"/>
            <a:ext cx="2716696" cy="19416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0FF3A45-39AC-C749-8A3B-2E8301F563F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630" t="-651" r="28063" b="651"/>
          <a:stretch/>
        </p:blipFill>
        <p:spPr>
          <a:xfrm>
            <a:off x="4056379" y="1159595"/>
            <a:ext cx="1666873" cy="16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Seafood provenance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0144D6-8118-0041-82FE-DBA99CBD153F}"/>
              </a:ext>
            </a:extLst>
          </p:cNvPr>
          <p:cNvGrpSpPr/>
          <p:nvPr/>
        </p:nvGrpSpPr>
        <p:grpSpPr>
          <a:xfrm>
            <a:off x="157991" y="-3"/>
            <a:ext cx="2146947" cy="569744"/>
            <a:chOff x="171156" y="-3"/>
            <a:chExt cx="2325859" cy="569744"/>
          </a:xfrm>
        </p:grpSpPr>
        <p:sp>
          <p:nvSpPr>
            <p:cNvPr id="4" name="Round Same Side Corner Rectangle 3">
              <a:extLst>
                <a:ext uri="{FF2B5EF4-FFF2-40B4-BE49-F238E27FC236}">
                  <a16:creationId xmlns="" xmlns:a16="http://schemas.microsoft.com/office/drawing/2014/main" id="{590AF516-59C0-C640-B4D5-A671D15F72BE}"/>
                </a:ext>
              </a:extLst>
            </p:cNvPr>
            <p:cNvSpPr/>
            <p:nvPr/>
          </p:nvSpPr>
          <p:spPr>
            <a:xfrm rot="10800000">
              <a:off x="171156" y="-3"/>
              <a:ext cx="2325859" cy="569744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E1768FC-9F94-DC47-9300-9BF230794FC7}"/>
                </a:ext>
              </a:extLst>
            </p:cNvPr>
            <p:cNvSpPr txBox="1"/>
            <p:nvPr/>
          </p:nvSpPr>
          <p:spPr>
            <a:xfrm>
              <a:off x="171156" y="98474"/>
              <a:ext cx="2325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Poppins" pitchFamily="2" charset="77"/>
                  <a:cs typeface="Poppins" pitchFamily="2" charset="77"/>
                </a:rPr>
                <a:t>CASE STUDY</a:t>
              </a:r>
            </a:p>
          </p:txBody>
        </p:sp>
      </p:grp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="" xmlns:a16="http://schemas.microsoft.com/office/drawing/2014/main" id="{32A51C7F-A191-8348-9929-64B7D8C74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35" y="5677637"/>
            <a:ext cx="674977" cy="784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20508C-9875-FF44-9101-7B488127E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697" y="5759073"/>
            <a:ext cx="2498605" cy="606669"/>
          </a:xfrm>
          <a:prstGeom prst="rect">
            <a:avLst/>
          </a:prstGeom>
        </p:spPr>
      </p:pic>
      <p:pic>
        <p:nvPicPr>
          <p:cNvPr id="1027" name="Picture 3" descr="Home">
            <a:hlinkClick r:id="rId5" tooltip="Hom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6" y="5806092"/>
            <a:ext cx="1245591" cy="5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DCC6F32-E51E-B346-AB8D-1C93CE25376A}"/>
              </a:ext>
            </a:extLst>
          </p:cNvPr>
          <p:cNvSpPr/>
          <p:nvPr/>
        </p:nvSpPr>
        <p:spPr>
          <a:xfrm>
            <a:off x="228302" y="1370859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C909377-6CCF-A34A-B648-03B2D6FDDD54}"/>
              </a:ext>
            </a:extLst>
          </p:cNvPr>
          <p:cNvCxnSpPr/>
          <p:nvPr/>
        </p:nvCxnSpPr>
        <p:spPr>
          <a:xfrm>
            <a:off x="1815302" y="5697416"/>
            <a:ext cx="0" cy="7649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6543E00-A445-5E4A-8D60-7B34305696C1}"/>
              </a:ext>
            </a:extLst>
          </p:cNvPr>
          <p:cNvCxnSpPr/>
          <p:nvPr/>
        </p:nvCxnSpPr>
        <p:spPr>
          <a:xfrm>
            <a:off x="3531598" y="5697416"/>
            <a:ext cx="0" cy="7649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9778CAE-497B-694A-9EB3-AFBC3B95CC80}"/>
              </a:ext>
            </a:extLst>
          </p:cNvPr>
          <p:cNvCxnSpPr/>
          <p:nvPr/>
        </p:nvCxnSpPr>
        <p:spPr>
          <a:xfrm>
            <a:off x="4833159" y="5697416"/>
            <a:ext cx="0" cy="7649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C6776CB-9DFB-B14F-AEAA-20CF34367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087" y="5870512"/>
            <a:ext cx="1334158" cy="4179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68AB96E-A798-3048-93D3-F50CD8E522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978"/>
          <a:stretch/>
        </p:blipFill>
        <p:spPr>
          <a:xfrm>
            <a:off x="5438992" y="84802"/>
            <a:ext cx="3539569" cy="141649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3D162944-0C5A-424F-BB0B-CDB27781B286}"/>
              </a:ext>
            </a:extLst>
          </p:cNvPr>
          <p:cNvCxnSpPr/>
          <p:nvPr/>
        </p:nvCxnSpPr>
        <p:spPr>
          <a:xfrm flipH="1">
            <a:off x="2304938" y="1275928"/>
            <a:ext cx="6839062" cy="0"/>
          </a:xfrm>
          <a:prstGeom prst="line">
            <a:avLst/>
          </a:prstGeom>
          <a:ln>
            <a:gradFill>
              <a:gsLst>
                <a:gs pos="2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08702B7-EFCE-504F-96DA-78049906EE21}"/>
              </a:ext>
            </a:extLst>
          </p:cNvPr>
          <p:cNvCxnSpPr>
            <a:cxnSpLocks/>
          </p:cNvCxnSpPr>
          <p:nvPr/>
        </p:nvCxnSpPr>
        <p:spPr>
          <a:xfrm flipV="1">
            <a:off x="7114673" y="84803"/>
            <a:ext cx="0" cy="3685092"/>
          </a:xfrm>
          <a:prstGeom prst="line">
            <a:avLst/>
          </a:prstGeom>
          <a:ln>
            <a:gradFill>
              <a:gsLst>
                <a:gs pos="0">
                  <a:schemeClr val="tx1">
                    <a:alpha val="0"/>
                  </a:schemeClr>
                </a:gs>
                <a:gs pos="55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70185CB-8861-514D-A4D7-EFE2A56D7E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211" b="10461"/>
          <a:stretch/>
        </p:blipFill>
        <p:spPr>
          <a:xfrm>
            <a:off x="228302" y="1644161"/>
            <a:ext cx="8695890" cy="384522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C339BAB-94FD-D64E-B2DA-D3BBA54D3174}"/>
              </a:ext>
            </a:extLst>
          </p:cNvPr>
          <p:cNvSpPr/>
          <p:nvPr/>
        </p:nvSpPr>
        <p:spPr>
          <a:xfrm>
            <a:off x="7034463" y="1188470"/>
            <a:ext cx="160420" cy="1604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7E59C50-AD03-354E-8156-781480E79F6C}"/>
              </a:ext>
            </a:extLst>
          </p:cNvPr>
          <p:cNvSpPr/>
          <p:nvPr/>
        </p:nvSpPr>
        <p:spPr>
          <a:xfrm>
            <a:off x="0" y="1162883"/>
            <a:ext cx="9144000" cy="5695117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B65286-E36B-C648-B367-979AB065878F}"/>
              </a:ext>
            </a:extLst>
          </p:cNvPr>
          <p:cNvSpPr/>
          <p:nvPr/>
        </p:nvSpPr>
        <p:spPr>
          <a:xfrm>
            <a:off x="716497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24B405-999E-E244-83A8-41F048DF4F70}"/>
              </a:ext>
            </a:extLst>
          </p:cNvPr>
          <p:cNvSpPr/>
          <p:nvPr/>
        </p:nvSpPr>
        <p:spPr>
          <a:xfrm>
            <a:off x="71649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A63F2A7-FF94-4346-8EF5-C39F56C929CC}"/>
              </a:ext>
            </a:extLst>
          </p:cNvPr>
          <p:cNvSpPr/>
          <p:nvPr/>
        </p:nvSpPr>
        <p:spPr>
          <a:xfrm>
            <a:off x="167534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966B385-B673-5345-BAAA-343558ECE3D1}"/>
              </a:ext>
            </a:extLst>
          </p:cNvPr>
          <p:cNvSpPr/>
          <p:nvPr/>
        </p:nvSpPr>
        <p:spPr>
          <a:xfrm>
            <a:off x="551709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17F5B3-7E78-0944-86B1-599AA04AC054}"/>
              </a:ext>
            </a:extLst>
          </p:cNvPr>
          <p:cNvSpPr/>
          <p:nvPr/>
        </p:nvSpPr>
        <p:spPr>
          <a:xfrm>
            <a:off x="3113622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1E159D2-09BC-4544-83A3-C0557A6C015B}"/>
              </a:ext>
            </a:extLst>
          </p:cNvPr>
          <p:cNvSpPr/>
          <p:nvPr/>
        </p:nvSpPr>
        <p:spPr>
          <a:xfrm>
            <a:off x="167534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799805E-5DF8-4846-ABAB-F9A9D69F2EF0}"/>
              </a:ext>
            </a:extLst>
          </p:cNvPr>
          <p:cNvSpPr/>
          <p:nvPr/>
        </p:nvSpPr>
        <p:spPr>
          <a:xfrm>
            <a:off x="5996522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B6F45F2-8C80-924D-B01C-8F1E5DE2C394}"/>
              </a:ext>
            </a:extLst>
          </p:cNvPr>
          <p:cNvSpPr/>
          <p:nvPr/>
        </p:nvSpPr>
        <p:spPr>
          <a:xfrm>
            <a:off x="6958547" y="39229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5819650-9ADD-BF41-A4D6-C306095B8FC8}"/>
              </a:ext>
            </a:extLst>
          </p:cNvPr>
          <p:cNvSpPr/>
          <p:nvPr/>
        </p:nvSpPr>
        <p:spPr>
          <a:xfrm>
            <a:off x="695854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9C45380-92AA-DD4D-B1A5-CB15C803F776}"/>
              </a:ext>
            </a:extLst>
          </p:cNvPr>
          <p:cNvSpPr/>
          <p:nvPr/>
        </p:nvSpPr>
        <p:spPr>
          <a:xfrm>
            <a:off x="551709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34C8FB8-4A9B-D649-8C38-E89146A5B10B}"/>
              </a:ext>
            </a:extLst>
          </p:cNvPr>
          <p:cNvSpPr/>
          <p:nvPr/>
        </p:nvSpPr>
        <p:spPr>
          <a:xfrm>
            <a:off x="7914222" y="39229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67BBB8C-8852-CD46-88AC-4D151A0A29DB}"/>
              </a:ext>
            </a:extLst>
          </p:cNvPr>
          <p:cNvSpPr/>
          <p:nvPr/>
        </p:nvSpPr>
        <p:spPr>
          <a:xfrm>
            <a:off x="6472772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C540161-BEE2-4943-95B9-D5848CC7A7E4}"/>
              </a:ext>
            </a:extLst>
          </p:cNvPr>
          <p:cNvSpPr/>
          <p:nvPr/>
        </p:nvSpPr>
        <p:spPr>
          <a:xfrm>
            <a:off x="263419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E46AD91-4FFC-C24D-A096-D3B5AF469AF9}"/>
              </a:ext>
            </a:extLst>
          </p:cNvPr>
          <p:cNvSpPr/>
          <p:nvPr/>
        </p:nvSpPr>
        <p:spPr>
          <a:xfrm>
            <a:off x="7437972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81D9D3E-E4D8-E64C-A910-57E62EC736A1}"/>
              </a:ext>
            </a:extLst>
          </p:cNvPr>
          <p:cNvSpPr/>
          <p:nvPr/>
        </p:nvSpPr>
        <p:spPr>
          <a:xfrm>
            <a:off x="647594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BEF7779-F423-7543-881D-C5F266D63478}"/>
              </a:ext>
            </a:extLst>
          </p:cNvPr>
          <p:cNvSpPr/>
          <p:nvPr/>
        </p:nvSpPr>
        <p:spPr>
          <a:xfrm>
            <a:off x="3116797" y="5866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DA75E25-C034-6B4A-8806-C484E0C7BCB4}"/>
              </a:ext>
            </a:extLst>
          </p:cNvPr>
          <p:cNvSpPr/>
          <p:nvPr/>
        </p:nvSpPr>
        <p:spPr>
          <a:xfrm>
            <a:off x="6955372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A03F7A3-FD08-8F4B-A669-9A756D264516}"/>
              </a:ext>
            </a:extLst>
          </p:cNvPr>
          <p:cNvSpPr/>
          <p:nvPr/>
        </p:nvSpPr>
        <p:spPr>
          <a:xfrm>
            <a:off x="791739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6EE9F52-84A4-3B49-9720-7238EF47D819}"/>
              </a:ext>
            </a:extLst>
          </p:cNvPr>
          <p:cNvSpPr/>
          <p:nvPr/>
        </p:nvSpPr>
        <p:spPr>
          <a:xfrm>
            <a:off x="695219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8940CCF-2477-3C43-B9F6-C440DCD8DF53}"/>
              </a:ext>
            </a:extLst>
          </p:cNvPr>
          <p:cNvSpPr/>
          <p:nvPr/>
        </p:nvSpPr>
        <p:spPr>
          <a:xfrm>
            <a:off x="7434797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EA6F1C9-E5C8-074B-93DF-706B42CBF5AC}"/>
              </a:ext>
            </a:extLst>
          </p:cNvPr>
          <p:cNvSpPr/>
          <p:nvPr/>
        </p:nvSpPr>
        <p:spPr>
          <a:xfrm>
            <a:off x="3599397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C39F7AC-1A01-1F40-A6ED-50F2053268DC}"/>
              </a:ext>
            </a:extLst>
          </p:cNvPr>
          <p:cNvSpPr/>
          <p:nvPr/>
        </p:nvSpPr>
        <p:spPr>
          <a:xfrm>
            <a:off x="24024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2728634-B3E2-7A4A-ACD7-291B7FC36FBD}"/>
              </a:ext>
            </a:extLst>
          </p:cNvPr>
          <p:cNvSpPr/>
          <p:nvPr/>
        </p:nvSpPr>
        <p:spPr>
          <a:xfrm>
            <a:off x="3116797" y="5316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C083C27-7A4A-A94B-8126-C557694C96A0}"/>
              </a:ext>
            </a:extLst>
          </p:cNvPr>
          <p:cNvSpPr/>
          <p:nvPr/>
        </p:nvSpPr>
        <p:spPr>
          <a:xfrm>
            <a:off x="7914222" y="2268811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179EA21-E060-C049-93BF-E32EB8699CF1}"/>
              </a:ext>
            </a:extLst>
          </p:cNvPr>
          <p:cNvSpPr/>
          <p:nvPr/>
        </p:nvSpPr>
        <p:spPr>
          <a:xfrm>
            <a:off x="4555072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FF1FE70-BDF5-724C-BC6A-FA5D4D3A5EEC}"/>
              </a:ext>
            </a:extLst>
          </p:cNvPr>
          <p:cNvSpPr/>
          <p:nvPr/>
        </p:nvSpPr>
        <p:spPr>
          <a:xfrm>
            <a:off x="71649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E0F5473-EAE2-134B-BA24-38E8850C912D}"/>
              </a:ext>
            </a:extLst>
          </p:cNvPr>
          <p:cNvSpPr/>
          <p:nvPr/>
        </p:nvSpPr>
        <p:spPr>
          <a:xfrm>
            <a:off x="1675347" y="39229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91105F5-5ABC-8144-8199-76129C0017E6}"/>
              </a:ext>
            </a:extLst>
          </p:cNvPr>
          <p:cNvSpPr/>
          <p:nvPr/>
        </p:nvSpPr>
        <p:spPr>
          <a:xfrm>
            <a:off x="237072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995644F-D534-DD4B-95BC-4FB447115C26}"/>
              </a:ext>
            </a:extLst>
          </p:cNvPr>
          <p:cNvSpPr/>
          <p:nvPr/>
        </p:nvSpPr>
        <p:spPr>
          <a:xfrm>
            <a:off x="5031322" y="28180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40F59AE-2FE2-F04B-909B-CBBC4CCDB4A2}"/>
              </a:ext>
            </a:extLst>
          </p:cNvPr>
          <p:cNvSpPr/>
          <p:nvPr/>
        </p:nvSpPr>
        <p:spPr>
          <a:xfrm>
            <a:off x="1192747" y="337053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B8195A4-AD0C-6F4A-8289-6C38E8A4A85B}"/>
              </a:ext>
            </a:extLst>
          </p:cNvPr>
          <p:cNvSpPr/>
          <p:nvPr/>
        </p:nvSpPr>
        <p:spPr>
          <a:xfrm>
            <a:off x="6475947" y="3922986"/>
            <a:ext cx="474128" cy="553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8A9FA7-69FD-B548-A3CE-6ACF9C7C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1" y="1162883"/>
            <a:ext cx="8648217" cy="52626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D0A4F21-6DB0-F045-8C5A-50912FA47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90"/>
            <a:ext cx="9144000" cy="6385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49433A70-9536-494A-AE9B-528FD63EE559}"/>
              </a:ext>
            </a:extLst>
          </p:cNvPr>
          <p:cNvSpPr txBox="1">
            <a:spLocks/>
          </p:cNvSpPr>
          <p:nvPr/>
        </p:nvSpPr>
        <p:spPr>
          <a:xfrm>
            <a:off x="169625" y="235894"/>
            <a:ext cx="8974375" cy="6772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b="1" kern="1200" spc="-75" baseline="0">
                <a:solidFill>
                  <a:schemeClr val="tx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r>
              <a:rPr lang="en-US" dirty="0"/>
              <a:t>Identifying with an elemental fingerprint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0BA12E-CAEC-5345-A58E-4256AEB640DE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3DFDA57-05B6-2942-B6D8-441088660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875" y="1349498"/>
            <a:ext cx="3778250" cy="51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49433A70-9536-494A-AE9B-528FD63EE559}"/>
              </a:ext>
            </a:extLst>
          </p:cNvPr>
          <p:cNvSpPr txBox="1">
            <a:spLocks/>
          </p:cNvSpPr>
          <p:nvPr/>
        </p:nvSpPr>
        <p:spPr>
          <a:xfrm>
            <a:off x="169625" y="235894"/>
            <a:ext cx="8974375" cy="6772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b="1" kern="1200" spc="-75" baseline="0">
                <a:solidFill>
                  <a:schemeClr val="tx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r>
              <a:rPr lang="en-US" dirty="0"/>
              <a:t>Industry gains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0BA12E-CAEC-5345-A58E-4256AEB640DE}"/>
              </a:ext>
            </a:extLst>
          </p:cNvPr>
          <p:cNvSpPr/>
          <p:nvPr/>
        </p:nvSpPr>
        <p:spPr>
          <a:xfrm>
            <a:off x="228302" y="930616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91B85E-651C-124E-B1D5-5A393065092D}"/>
              </a:ext>
            </a:extLst>
          </p:cNvPr>
          <p:cNvSpPr/>
          <p:nvPr/>
        </p:nvSpPr>
        <p:spPr>
          <a:xfrm>
            <a:off x="228303" y="1153297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Scientifically validated and detailed provenance model.</a:t>
            </a:r>
            <a:endParaRPr lang="en-US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995F20C-8DF4-CB49-AC53-EBF7A99DBEB7}"/>
              </a:ext>
            </a:extLst>
          </p:cNvPr>
          <p:cNvSpPr/>
          <p:nvPr/>
        </p:nvSpPr>
        <p:spPr>
          <a:xfrm>
            <a:off x="3143875" y="1153297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Reference capability including dynamic </a:t>
            </a:r>
            <a:b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data sets.</a:t>
            </a:r>
            <a:endParaRPr lang="en-US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3BFB57-3BD5-9F45-B139-B11D8EA58956}"/>
              </a:ext>
            </a:extLst>
          </p:cNvPr>
          <p:cNvSpPr/>
          <p:nvPr/>
        </p:nvSpPr>
        <p:spPr>
          <a:xfrm>
            <a:off x="6059447" y="1153297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Comprehensive </a:t>
            </a:r>
            <a:b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quality assessment of mineral composition, nutritional quality.</a:t>
            </a:r>
            <a:endParaRPr lang="en-US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D6EB1EB-C1AA-9E4B-9409-5A8E3844EA92}"/>
              </a:ext>
            </a:extLst>
          </p:cNvPr>
          <p:cNvSpPr/>
          <p:nvPr/>
        </p:nvSpPr>
        <p:spPr>
          <a:xfrm>
            <a:off x="228303" y="3945523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Quick, cost-effective analytical tool. </a:t>
            </a:r>
            <a:endParaRPr lang="en-US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E915204-D0ED-484E-BBDA-55585DF30988}"/>
              </a:ext>
            </a:extLst>
          </p:cNvPr>
          <p:cNvSpPr/>
          <p:nvPr/>
        </p:nvSpPr>
        <p:spPr>
          <a:xfrm>
            <a:off x="3143875" y="3945523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Capability will lead to develop farm-specific fingerprints.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1D34F63-EFD8-E64F-8F7C-7CFE5EAA0C18}"/>
              </a:ext>
            </a:extLst>
          </p:cNvPr>
          <p:cNvSpPr/>
          <p:nvPr/>
        </p:nvSpPr>
        <p:spPr>
          <a:xfrm>
            <a:off x="6059447" y="3945523"/>
            <a:ext cx="2812704" cy="2685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tlCol="0" anchor="t"/>
          <a:lstStyle/>
          <a:p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Potential to apply </a:t>
            </a:r>
            <a:b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AU" sz="1800" spc="-50" dirty="0">
                <a:solidFill>
                  <a:schemeClr val="tx1"/>
                </a:solidFill>
                <a:latin typeface="Fira Sans" panose="020B0503050000020004" pitchFamily="34" charset="0"/>
              </a:rPr>
              <a:t>other food products. </a:t>
            </a:r>
            <a:endParaRPr lang="en-US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90B30D3-E5BE-F44F-BB33-302C9998FDD2}"/>
              </a:ext>
            </a:extLst>
          </p:cNvPr>
          <p:cNvCxnSpPr/>
          <p:nvPr/>
        </p:nvCxnSpPr>
        <p:spPr>
          <a:xfrm>
            <a:off x="469557" y="234778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C3BA11A-759A-1845-8115-364491BA413D}"/>
              </a:ext>
            </a:extLst>
          </p:cNvPr>
          <p:cNvCxnSpPr/>
          <p:nvPr/>
        </p:nvCxnSpPr>
        <p:spPr>
          <a:xfrm>
            <a:off x="3369276" y="234778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F2AB013-BF2D-DC4F-A586-CDF4F1663A9D}"/>
              </a:ext>
            </a:extLst>
          </p:cNvPr>
          <p:cNvCxnSpPr/>
          <p:nvPr/>
        </p:nvCxnSpPr>
        <p:spPr>
          <a:xfrm>
            <a:off x="6285470" y="234778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7B2334F-BCAE-3545-BF30-DD0ECB3D8F1A}"/>
              </a:ext>
            </a:extLst>
          </p:cNvPr>
          <p:cNvCxnSpPr/>
          <p:nvPr/>
        </p:nvCxnSpPr>
        <p:spPr>
          <a:xfrm>
            <a:off x="469557" y="513217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7CFEC05-3E88-9743-BC24-D1C9C15086DC}"/>
              </a:ext>
            </a:extLst>
          </p:cNvPr>
          <p:cNvCxnSpPr/>
          <p:nvPr/>
        </p:nvCxnSpPr>
        <p:spPr>
          <a:xfrm>
            <a:off x="3369276" y="513217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3559155-B742-2B45-B2F0-307766FDB217}"/>
              </a:ext>
            </a:extLst>
          </p:cNvPr>
          <p:cNvCxnSpPr/>
          <p:nvPr/>
        </p:nvCxnSpPr>
        <p:spPr>
          <a:xfrm>
            <a:off x="6285470" y="5132175"/>
            <a:ext cx="26756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F2B6E52-B31D-7341-A5E1-FC2522B9D54B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A5F21017-D08F-3146-9D05-E5C5EE4DECD7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B2543C3-8D75-E640-B7C2-2DF64D736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54D98F8-4123-5948-9C2B-5A5CE2827F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32B89C7-A046-F74E-8725-023299F53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276" y="4183710"/>
            <a:ext cx="582910" cy="7286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6E1FAEE-CE84-A648-8BEA-1102E96E3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470" y="4437814"/>
            <a:ext cx="1226058" cy="4745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373E612-10C0-384D-B2E8-19626EF37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20" y="4375429"/>
            <a:ext cx="687662" cy="5993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5C67B15-D53A-534D-92B0-B2E8B34C7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744" y="1474572"/>
            <a:ext cx="635314" cy="7271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CFFCA49-30C5-8641-BDC6-EFBD17616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088" y="1535719"/>
            <a:ext cx="693394" cy="666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73F47B5-CE61-0B4C-B2F1-0F142D69F6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276" y="1465420"/>
            <a:ext cx="1421549" cy="7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439FA083-AF3E-4FE9-B5C5-331B03BA73FE}"/>
    </a:ext>
  </a:extLst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3EFB8DC0-56A2-4711-ACF9-5F643579ECD3}"/>
    </a:ext>
  </a:extLst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07914BC9-6389-4B4F-BA93-B0233ED94649}"/>
    </a:ext>
  </a:extLst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95089243-C778-4872-8979-0A5A5B8A40DE}"/>
    </a:ext>
  </a:extLst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A49ABBA8-A964-4B43-970F-70421D1C50E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Powerpoint-2018-4x3shape3</Template>
  <TotalTime>10162</TotalTime>
  <Words>242</Words>
  <Application>Microsoft Office PowerPoint</Application>
  <PresentationFormat>On-screen Show (4:3)</PresentationFormat>
  <Paragraphs>32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Arial</vt:lpstr>
      <vt:lpstr>Poppins</vt:lpstr>
      <vt:lpstr>Fira Sans</vt:lpstr>
      <vt:lpstr>Fira Sans Light</vt:lpstr>
      <vt:lpstr>Wingdings</vt:lpstr>
      <vt:lpstr>Poppins Light</vt:lpstr>
      <vt:lpstr>Calibri</vt:lpstr>
      <vt:lpstr>Fira Sans ExtraLight</vt:lpstr>
      <vt:lpstr>ANSTO Main Content</vt:lpstr>
      <vt:lpstr>ANSTO Blue slides</vt:lpstr>
      <vt:lpstr>ANSTO Dark blue slides</vt:lpstr>
      <vt:lpstr>ANSTO Teal slides</vt:lpstr>
      <vt:lpstr>ANSTO Thank you slide</vt:lpstr>
      <vt:lpstr>Food </vt:lpstr>
      <vt:lpstr>PowerPoint Presentation</vt:lpstr>
      <vt:lpstr>Seafood provenance</vt:lpstr>
      <vt:lpstr>PowerPoint Presentation</vt:lpstr>
      <vt:lpstr>PowerPoint Presentation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Australian Synchrotron</dc:title>
  <dc:creator>Andrew Peele</dc:creator>
  <cp:lastModifiedBy>PATCHETT, Kristen</cp:lastModifiedBy>
  <cp:revision>242</cp:revision>
  <cp:lastPrinted>2018-10-05T01:18:16Z</cp:lastPrinted>
  <dcterms:created xsi:type="dcterms:W3CDTF">2018-08-14T05:38:23Z</dcterms:created>
  <dcterms:modified xsi:type="dcterms:W3CDTF">2018-10-10T02:47:49Z</dcterms:modified>
</cp:coreProperties>
</file>