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8"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88418" autoAdjust="0"/>
  </p:normalViewPr>
  <p:slideViewPr>
    <p:cSldViewPr snapToGrid="0" snapToObjects="1">
      <p:cViewPr varScale="1">
        <p:scale>
          <a:sx n="71" d="100"/>
          <a:sy n="71" d="100"/>
        </p:scale>
        <p:origin x="-99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smtClean="0">
                <a:ea typeface="ＭＳ Ｐゴシック" pitchFamily="34" charset="-128"/>
              </a:rPr>
              <a:t>Australian frog skin could help fight super bugs</a:t>
            </a:r>
          </a:p>
          <a:p>
            <a:r>
              <a:rPr lang="en-AU" altLang="en-US" smtClean="0">
                <a:ea typeface="ＭＳ Ｐゴシック" pitchFamily="34" charset="-128"/>
              </a:rPr>
              <a:t>Research using ANSTO’s neutron reflectometer, Platypus, on synthetic versions of skin secretions from frogs could lead to the development of powerful new forms of antibiotics. In nature, the secretions are used by the frogs to help fight bacterial infections particularly acquired in hospitals such as methicillin resistant staphylococcus aureus (MRSA), which is a strain of staph bacteria that does not respond to some antibiotics.</a:t>
            </a:r>
          </a:p>
          <a:p>
            <a:endParaRPr lang="en-AU" altLang="en-US" smtClean="0">
              <a:ea typeface="ＭＳ Ｐゴシック" pitchFamily="34" charset="-128"/>
            </a:endParaRPr>
          </a:p>
          <a:p>
            <a:r>
              <a:rPr lang="en-AU" altLang="en-US" smtClean="0">
                <a:ea typeface="ＭＳ Ｐゴシック" pitchFamily="34" charset="-128"/>
              </a:rPr>
              <a:t>Anti-microbial peptides are showing great potential as a possible alternative to traditional antibiotics. ANSTO, together with Melbourne University, is looking at anti-microbial peptides in skin secretions of Green-Eyed Tree and Growling Grass frogs. It is hoped this on-going research will eventually lead to the development of powerful new antibiotics.</a:t>
            </a:r>
          </a:p>
          <a:p>
            <a:endParaRPr lang="en-AU" altLang="en-US" smtClean="0">
              <a:ea typeface="ＭＳ Ｐゴシック" pitchFamily="34" charset="-128"/>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475A877B-6F2F-408B-86F1-FBF01E31813B}" type="slidenum">
              <a:rPr lang="en-AU" altLang="en-US" smtClean="0">
                <a:solidFill>
                  <a:srgbClr val="000000"/>
                </a:solidFill>
                <a:latin typeface="Arial" pitchFamily="34" charset="0"/>
              </a:rPr>
              <a:pPr eaLnBrk="1" hangingPunct="1">
                <a:spcBef>
                  <a:spcPct val="0"/>
                </a:spcBef>
              </a:pPr>
              <a:t>1</a:t>
            </a:fld>
            <a:endParaRPr lang="en-AU" altLang="en-US" smtClean="0">
              <a:solidFill>
                <a:srgbClr val="000000"/>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xmlns=""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a16="http://schemas.microsoft.com/office/drawing/2014/main" xmlns=""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a16="http://schemas.microsoft.com/office/drawing/2014/main" xmlns=""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a16="http://schemas.microsoft.com/office/drawing/2014/main" xmlns=""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a16="http://schemas.microsoft.com/office/drawing/2014/main" xmlns=""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a16="http://schemas.microsoft.com/office/drawing/2014/main" xmlns=""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a16="http://schemas.microsoft.com/office/drawing/2014/main" xmlns=""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xmlns=""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a16="http://schemas.microsoft.com/office/drawing/2014/main" xmlns=""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a16="http://schemas.microsoft.com/office/drawing/2014/main" xmlns=""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a16="http://schemas.microsoft.com/office/drawing/2014/main" xmlns=""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a16="http://schemas.microsoft.com/office/drawing/2014/main" xmlns=""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a16="http://schemas.microsoft.com/office/drawing/2014/main" xmlns=""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Fro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3555" y="1773238"/>
            <a:ext cx="4314092"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endParaRPr lang="en-AU" altLang="en-US" sz="1800">
              <a:solidFill>
                <a:srgbClr val="000000"/>
              </a:solidFill>
            </a:endParaRPr>
          </a:p>
        </p:txBody>
      </p:sp>
      <p:sp>
        <p:nvSpPr>
          <p:cNvPr id="7" name="Title 6"/>
          <p:cNvSpPr>
            <a:spLocks noGrp="1"/>
          </p:cNvSpPr>
          <p:nvPr>
            <p:ph type="title"/>
          </p:nvPr>
        </p:nvSpPr>
        <p:spPr>
          <a:xfrm>
            <a:off x="281354" y="228601"/>
            <a:ext cx="12192000" cy="1143000"/>
          </a:xfrm>
        </p:spPr>
        <p:txBody>
          <a:bodyPr/>
          <a:lstStyle/>
          <a:p>
            <a:pPr>
              <a:defRPr/>
            </a:pPr>
            <a:r>
              <a:rPr lang="en-AU" dirty="0"/>
              <a:t>Frog skin could help fight super bugs</a:t>
            </a:r>
          </a:p>
        </p:txBody>
      </p:sp>
      <p:sp>
        <p:nvSpPr>
          <p:cNvPr id="62469" name="TextBox 5"/>
          <p:cNvSpPr txBox="1">
            <a:spLocks noChangeArrowheads="1"/>
          </p:cNvSpPr>
          <p:nvPr/>
        </p:nvSpPr>
        <p:spPr bwMode="auto">
          <a:xfrm>
            <a:off x="281354" y="6165850"/>
            <a:ext cx="11566769"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r>
              <a:rPr lang="en-AU" altLang="en-US" sz="1800" b="1" i="1" dirty="0">
                <a:solidFill>
                  <a:srgbClr val="005A9B"/>
                </a:solidFill>
                <a:latin typeface="Poppins" panose="020B0604020202020204" charset="0"/>
                <a:cs typeface="Poppins" panose="020B0604020202020204" charset="0"/>
              </a:rPr>
              <a:t>Collaborator</a:t>
            </a:r>
            <a:r>
              <a:rPr lang="en-AU" altLang="en-US" sz="2000" b="1" i="1" dirty="0">
                <a:solidFill>
                  <a:srgbClr val="000000"/>
                </a:solidFill>
              </a:rPr>
              <a:t/>
            </a:r>
            <a:br>
              <a:rPr lang="en-AU" altLang="en-US" sz="2000" b="1" i="1" dirty="0">
                <a:solidFill>
                  <a:srgbClr val="000000"/>
                </a:solidFill>
              </a:rPr>
            </a:br>
            <a:r>
              <a:rPr lang="en-AU" altLang="en-US" sz="1600" i="1" dirty="0">
                <a:solidFill>
                  <a:schemeClr val="tx1"/>
                </a:solidFill>
                <a:latin typeface="Fira Sans" panose="020B0604020202020204" charset="0"/>
              </a:rPr>
              <a:t>Melbourne University</a:t>
            </a:r>
            <a:endParaRPr lang="en-AU" altLang="en-US" sz="1600" i="1" dirty="0">
              <a:solidFill>
                <a:srgbClr val="000000"/>
              </a:solidFill>
              <a:latin typeface="Fira Sans" panose="020B060402020202020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47528750"/>
              </p:ext>
            </p:extLst>
          </p:nvPr>
        </p:nvGraphicFramePr>
        <p:xfrm>
          <a:off x="282324" y="1549334"/>
          <a:ext cx="7523291" cy="4616517"/>
        </p:xfrm>
        <a:graphic>
          <a:graphicData uri="http://schemas.openxmlformats.org/drawingml/2006/table">
            <a:tbl>
              <a:tblPr>
                <a:tableStyleId>{5C22544A-7EE6-4342-B048-85BDC9FD1C3A}</a:tableStyleId>
              </a:tblPr>
              <a:tblGrid>
                <a:gridCol w="7523291"/>
              </a:tblGrid>
              <a:tr h="429812">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218566">
                <a:tc>
                  <a:txBody>
                    <a:bodyPr/>
                    <a:lstStyle/>
                    <a:p>
                      <a:r>
                        <a:rPr lang="en-AU" sz="1800" dirty="0" smtClean="0">
                          <a:latin typeface="Fira Sans" panose="020B0604020202020204" charset="0"/>
                          <a:ea typeface="ＭＳ Ｐゴシック" charset="0"/>
                          <a:cs typeface="Arial" charset="0"/>
                        </a:rPr>
                        <a:t>Fight bacterial infections such as methicillin resistant staphylococcus </a:t>
                      </a:r>
                      <a:r>
                        <a:rPr lang="en-AU" sz="1800" dirty="0" err="1" smtClean="0">
                          <a:latin typeface="Fira Sans" panose="020B0604020202020204" charset="0"/>
                          <a:ea typeface="ＭＳ Ｐゴシック" charset="0"/>
                          <a:cs typeface="Arial" charset="0"/>
                        </a:rPr>
                        <a:t>aureus</a:t>
                      </a:r>
                      <a:r>
                        <a:rPr lang="en-AU" sz="1800" dirty="0" smtClean="0">
                          <a:latin typeface="Fira Sans" panose="020B0604020202020204" charset="0"/>
                          <a:ea typeface="ＭＳ Ｐゴシック" charset="0"/>
                          <a:cs typeface="Arial" charset="0"/>
                        </a:rPr>
                        <a:t> (a strain of staph bacteria) that does not respond to some antibiotics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429812">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210475">
                <a:tc>
                  <a:txBody>
                    <a:bodyPr/>
                    <a:lstStyle/>
                    <a:p>
                      <a:r>
                        <a:rPr lang="en-AU" sz="1800" dirty="0" smtClean="0">
                          <a:latin typeface="Fira Sans" panose="020B0604020202020204" charset="0"/>
                          <a:ea typeface="ＭＳ Ｐゴシック" charset="0"/>
                          <a:cs typeface="Arial" charset="0"/>
                        </a:rPr>
                        <a:t>Neutron </a:t>
                      </a:r>
                      <a:r>
                        <a:rPr lang="en-AU" sz="1800" dirty="0" err="1" smtClean="0">
                          <a:latin typeface="Fira Sans" panose="020B0604020202020204" charset="0"/>
                          <a:ea typeface="ＭＳ Ｐゴシック" charset="0"/>
                          <a:cs typeface="Arial" charset="0"/>
                        </a:rPr>
                        <a:t>reflectometer</a:t>
                      </a:r>
                      <a:r>
                        <a:rPr lang="en-AU" sz="1800" dirty="0" smtClean="0">
                          <a:latin typeface="Fira Sans" panose="020B0604020202020204" charset="0"/>
                          <a:ea typeface="ＭＳ Ｐゴシック" charset="0"/>
                          <a:cs typeface="Arial" charset="0"/>
                        </a:rPr>
                        <a:t> used to study synthetic versions of frog skin secretions. In nature, the secretions help the frogs fight bacterial infections </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429812">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Results</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898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It is hoped this on-going research will lead to the development of powerful new antibiotics</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sp>
        <p:nvSpPr>
          <p:cNvPr id="2" name="TextBox 1"/>
          <p:cNvSpPr txBox="1"/>
          <p:nvPr/>
        </p:nvSpPr>
        <p:spPr>
          <a:xfrm>
            <a:off x="7805616" y="5497514"/>
            <a:ext cx="4146062" cy="307975"/>
          </a:xfrm>
          <a:prstGeom prst="rect">
            <a:avLst/>
          </a:prstGeom>
          <a:noFill/>
        </p:spPr>
        <p:txBody>
          <a:bodyPr>
            <a:spAutoFit/>
          </a:bodyPr>
          <a:lstStyle/>
          <a:p>
            <a:pPr algn="ctr">
              <a:defRPr/>
            </a:pPr>
            <a:r>
              <a:rPr lang="en-GB" sz="1400" dirty="0">
                <a:solidFill>
                  <a:schemeClr val="tx1">
                    <a:lumMod val="65000"/>
                    <a:lumOff val="35000"/>
                  </a:schemeClr>
                </a:solidFill>
                <a:latin typeface="Poppins" panose="020B0604020202020204" charset="0"/>
                <a:ea typeface="ＭＳ Ｐゴシック" charset="0"/>
                <a:cs typeface="Poppins" panose="020B0604020202020204" charset="0"/>
              </a:rPr>
              <a:t>Growling Grass Frog</a:t>
            </a:r>
          </a:p>
        </p:txBody>
      </p:sp>
    </p:spTree>
    <p:extLst>
      <p:ext uri="{BB962C8B-B14F-4D97-AF65-F5344CB8AC3E}">
        <p14:creationId xmlns:p14="http://schemas.microsoft.com/office/powerpoint/2010/main" val="3035284941"/>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18</TotalTime>
  <Words>209</Words>
  <Application>Microsoft Office PowerPoint</Application>
  <PresentationFormat>Custom</PresentationFormat>
  <Paragraphs>14</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Frog skin could help fight super bugs</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6</cp:revision>
  <dcterms:created xsi:type="dcterms:W3CDTF">2018-11-01T04:51:28Z</dcterms:created>
  <dcterms:modified xsi:type="dcterms:W3CDTF">2018-11-23T04:49:02Z</dcterms:modified>
</cp:coreProperties>
</file>