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2" r:id="rId1"/>
    <p:sldMasterId id="2147483672" r:id="rId2"/>
    <p:sldMasterId id="2147483677" r:id="rId3"/>
    <p:sldMasterId id="2147483680" r:id="rId4"/>
    <p:sldMasterId id="2147483683" r:id="rId5"/>
  </p:sldMasterIdLst>
  <p:notesMasterIdLst>
    <p:notesMasterId r:id="rId7"/>
  </p:notesMasterIdLst>
  <p:sldIdLst>
    <p:sldId id="279" r:id="rId6"/>
  </p:sldIdLst>
  <p:sldSz cx="12192000" cy="6858000"/>
  <p:notesSz cx="6858000" cy="9144000"/>
  <p:embeddedFontLst>
    <p:embeddedFont>
      <p:font typeface="Fira Sans ExtraLight" panose="020B0604020202020204" charset="0"/>
      <p:regular r:id="rId8"/>
      <p:italic r:id="rId9"/>
    </p:embeddedFont>
    <p:embeddedFont>
      <p:font typeface="Fira Sans Light" panose="020B0604020202020204" charset="0"/>
      <p:regular r:id="rId10"/>
      <p:italic r:id="rId11"/>
    </p:embeddedFont>
    <p:embeddedFont>
      <p:font typeface="ＭＳ Ｐゴシック" panose="020B0600070205080204" pitchFamily="34" charset="-128"/>
      <p:regular r:id="rId12"/>
    </p:embeddedFont>
    <p:embeddedFont>
      <p:font typeface="Poppins Light" panose="020B0604020202020204" charset="0"/>
      <p:regular r:id="rId13"/>
      <p: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Fira Sans" panose="020B0604020202020204" charset="0"/>
      <p:regular r:id="rId19"/>
      <p:bold r:id="rId20"/>
      <p:italic r:id="rId21"/>
      <p:boldItalic r:id="rId22"/>
    </p:embeddedFont>
    <p:embeddedFont>
      <p:font typeface="Poppins" panose="020B060402020202020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8B2"/>
    <a:srgbClr val="006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2"/>
    <p:restoredTop sz="88418" autoAdjust="0"/>
  </p:normalViewPr>
  <p:slideViewPr>
    <p:cSldViewPr snapToGrid="0" snapToObjects="1">
      <p:cViewPr varScale="1">
        <p:scale>
          <a:sx n="71" d="100"/>
          <a:sy n="71" d="100"/>
        </p:scale>
        <p:origin x="-99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4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font" Target="fonts/font4.fntdata"/><Relationship Id="rId24" Type="http://schemas.openxmlformats.org/officeDocument/2006/relationships/font" Target="fonts/font17.fntdata"/><Relationship Id="rId5" Type="http://schemas.openxmlformats.org/officeDocument/2006/relationships/slideMaster" Target="slideMasters/slideMaster5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openxmlformats.org/officeDocument/2006/relationships/viewProps" Target="viewProp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3F0C5-9C1C-4633-AB3E-6E2E1BB87875}" type="datetimeFigureOut">
              <a:rPr lang="en-AU" smtClean="0"/>
              <a:t>23/11/2018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09635-CD04-43A1-9FF2-92BCA1B31F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7947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AU" altLang="en-US" b="1" smtClean="0">
                <a:ea typeface="ＭＳ Ｐゴシック" pitchFamily="34" charset="-128"/>
              </a:rPr>
              <a:t>New research helps get cancer dose rates just right</a:t>
            </a:r>
          </a:p>
          <a:p>
            <a:r>
              <a:rPr lang="en-AU" altLang="en-US" smtClean="0">
                <a:ea typeface="ＭＳ Ｐゴシック" pitchFamily="34" charset="-128"/>
              </a:rPr>
              <a:t>The genetic information of a mammal cell is stored in two types of molecules: deoxyribonucleic acid (DNA) and ribonucleic acid (RNA). ANSTO</a:t>
            </a:r>
          </a:p>
          <a:p>
            <a:r>
              <a:rPr lang="en-AU" altLang="en-US" smtClean="0">
                <a:ea typeface="ＭＳ Ｐゴシック" pitchFamily="34" charset="-128"/>
              </a:rPr>
              <a:t>research into the susceptibility of these molecules to radiation damage will help doctors to more accurately estimate dose rates for cancer treatment.</a:t>
            </a:r>
          </a:p>
          <a:p>
            <a:endParaRPr lang="en-AU" altLang="en-US" smtClean="0">
              <a:ea typeface="ＭＳ Ｐゴシック" pitchFamily="34" charset="-128"/>
            </a:endParaRPr>
          </a:p>
          <a:p>
            <a:r>
              <a:rPr lang="en-AU" altLang="en-US" smtClean="0">
                <a:ea typeface="ＭＳ Ｐゴシック" pitchFamily="34" charset="-128"/>
              </a:rPr>
              <a:t>While most research has focused on the effects of radiation on the DNA that is stored in a cell nucleus, ANSTO research has shown that there are also significant effects on the genetic material inside the mitochondria, the energy-producing units of the cell.</a:t>
            </a:r>
          </a:p>
          <a:p>
            <a:endParaRPr lang="en-AU" altLang="en-US" smtClean="0">
              <a:ea typeface="ＭＳ Ｐゴシック" pitchFamily="34" charset="-128"/>
            </a:endParaRPr>
          </a:p>
          <a:p>
            <a:r>
              <a:rPr lang="en-AU" altLang="en-US" smtClean="0">
                <a:ea typeface="ＭＳ Ｐゴシック" pitchFamily="34" charset="-128"/>
              </a:rPr>
              <a:t>Essentially the research shows that radiation also has complex interactions with genetic material outside the nucleus. This knowledge will help ensure cancer patient dose rates are as accurate as possible.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42F4B38-5756-477B-A0DE-9AEB6C848D32}" type="slidenum">
              <a:rPr lang="en-AU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AU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23/11/2018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1B83ED6-62A2-CD4D-AA98-221CF8A492FF}"/>
              </a:ext>
            </a:extLst>
          </p:cNvPr>
          <p:cNvSpPr/>
          <p:nvPr userDrawn="1"/>
        </p:nvSpPr>
        <p:spPr>
          <a:xfrm>
            <a:off x="5763359" y="3713155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1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Left Pic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549661" y="1988840"/>
            <a:ext cx="4079631" cy="3989859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44062" y="1988840"/>
            <a:ext cx="6096000" cy="3989859"/>
          </a:xfrm>
        </p:spPr>
        <p:txBody>
          <a:bodyPr/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752600" y="6356351"/>
            <a:ext cx="67368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23986" y="6354764"/>
            <a:ext cx="104139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3FFAD15-E5A7-43BB-B106-4492735E33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995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23/11/2018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64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23/11/2018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409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23/11/2018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214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23/11/2018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449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23/11/2018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044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23/11/2018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760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070" y="1343988"/>
            <a:ext cx="9144000" cy="2165973"/>
          </a:xfrm>
        </p:spPr>
        <p:txBody>
          <a:bodyPr l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2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23/11/2018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1B83ED6-62A2-CD4D-AA98-221CF8A492FF}"/>
              </a:ext>
            </a:extLst>
          </p:cNvPr>
          <p:cNvSpPr/>
          <p:nvPr userDrawn="1"/>
        </p:nvSpPr>
        <p:spPr>
          <a:xfrm>
            <a:off x="411183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1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23/11/2018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4491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826" y="1600200"/>
            <a:ext cx="559699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5211" y="1600200"/>
            <a:ext cx="54971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23/11/2018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B83ED6-62A2-CD4D-AA98-221CF8A492FF}"/>
              </a:ext>
            </a:extLst>
          </p:cNvPr>
          <p:cNvSpPr/>
          <p:nvPr userDrawn="1"/>
        </p:nvSpPr>
        <p:spPr>
          <a:xfrm>
            <a:off x="435459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35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535113"/>
            <a:ext cx="57181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826" y="2174875"/>
            <a:ext cx="57181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23/11/2018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42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23/11/2018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931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23/11/2018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92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23/11/2018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6284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23/11/2018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15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AD4C762F-CA59-49E8-B588-821B631C7A3E}" type="datetimeFigureOut">
              <a:rPr lang="en-AU" smtClean="0"/>
              <a:pPr/>
              <a:t>23/11/2018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7880" y="6356350"/>
            <a:ext cx="6934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9094B4EA-4D9F-48E4-A7D5-A43E4F5E8708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878D25-3F1C-7E42-AAEF-2D256F7A10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1200" y="5591048"/>
            <a:ext cx="2590800" cy="126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9CDF7B-6094-D341-91FD-53AA2397D9E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4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8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tx1">
              <a:lumMod val="75000"/>
              <a:lumOff val="25000"/>
            </a:schemeClr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68288" indent="-268288" algn="l" defTabSz="914400" rtl="0" eaLnBrk="1" latinLnBrk="0" hangingPunct="1">
        <a:spcBef>
          <a:spcPct val="20000"/>
        </a:spcBef>
        <a:buClr>
          <a:srgbClr val="47B8B2"/>
        </a:buClr>
        <a:buFont typeface="Wingdings" panose="05000000000000000000" pitchFamily="2" charset="2"/>
        <a:buChar char="§"/>
        <a:defRPr sz="32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28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Fira Sans" panose="020B0604020202020204" charset="0"/>
        <a:buChar char="›"/>
        <a:defRPr sz="24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»"/>
        <a:defRPr sz="20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4pPr>
      <a:lvl5pPr marL="1971675" indent="-142875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­"/>
        <a:defRPr sz="20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C442C4-CDAA-5D4B-98EA-A50EBAF11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591048"/>
            <a:ext cx="2590800" cy="126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2FA24E-AC59-4647-9BEF-F25C060E7F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23/11/2018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5734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C442C4-CDAA-5D4B-98EA-A50EBAF11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591048"/>
            <a:ext cx="2590797" cy="126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2FA24E-AC59-4647-9BEF-F25C060E7F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23/11/2018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083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C442C4-CDAA-5D4B-98EA-A50EBAF11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591048"/>
            <a:ext cx="2590797" cy="126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2FA24E-AC59-4647-9BEF-F25C060E7F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23/11/2018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851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9282CE-23A7-9C45-A239-5C73640343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4" b="20014"/>
          <a:stretch/>
        </p:blipFill>
        <p:spPr>
          <a:xfrm>
            <a:off x="0" y="0"/>
            <a:ext cx="1220352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27FABC-47BC-5E42-BDF5-9E184B44E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851" y="5579163"/>
            <a:ext cx="5015148" cy="102593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1BD145-B6AE-9B45-8E40-2E6CCAD2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912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bg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1"/>
          <p:cNvSpPr txBox="1">
            <a:spLocks noChangeArrowheads="1"/>
          </p:cNvSpPr>
          <p:nvPr/>
        </p:nvSpPr>
        <p:spPr bwMode="auto">
          <a:xfrm>
            <a:off x="867508" y="1163638"/>
            <a:ext cx="505069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5A9B"/>
              </a:buClr>
              <a:buFont typeface="Arial" pitchFamily="34" charset="0"/>
              <a:buChar char="•"/>
              <a:defRPr sz="28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5A9B"/>
              </a:buClr>
              <a:buFont typeface="Arial" pitchFamily="34" charset="0"/>
              <a:buChar char="–"/>
              <a:defRPr sz="26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5A9B"/>
              </a:buClr>
              <a:buFont typeface="Arial" pitchFamily="34" charset="0"/>
              <a:buChar char="•"/>
              <a:defRPr sz="22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5A9B"/>
              </a:buClr>
              <a:buFont typeface="Arial" pitchFamily="34" charset="0"/>
              <a:buChar char="–"/>
              <a:defRPr sz="20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A9B"/>
              </a:buClr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A9B"/>
              </a:buClr>
              <a:buFont typeface="Arial" pitchFamily="34" charset="0"/>
              <a:buChar char="»"/>
              <a:defRPr sz="200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AU" altLang="en-US" sz="1800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7160" y="204788"/>
            <a:ext cx="12192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AU" dirty="0"/>
              <a:t>Getting cancer treatment dose rates just right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896191"/>
              </p:ext>
            </p:extLst>
          </p:nvPr>
        </p:nvGraphicFramePr>
        <p:xfrm>
          <a:off x="282324" y="1549334"/>
          <a:ext cx="7642335" cy="46228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42335"/>
              </a:tblGrid>
              <a:tr h="437810">
                <a:tc>
                  <a:txBody>
                    <a:bodyPr/>
                    <a:lstStyle/>
                    <a:p>
                      <a:pPr marL="0" indent="0"/>
                      <a:r>
                        <a:rPr lang="en-AU" sz="2000" b="1" dirty="0" smtClean="0">
                          <a:solidFill>
                            <a:schemeClr val="bg1"/>
                          </a:solidFill>
                          <a:latin typeface="Poppins" panose="020B0604020202020204" charset="0"/>
                          <a:ea typeface="ＭＳ Ｐゴシック" charset="0"/>
                          <a:cs typeface="Poppins" panose="020B0604020202020204" charset="0"/>
                        </a:rPr>
                        <a:t>Problem</a:t>
                      </a:r>
                      <a:endParaRPr lang="en-US" sz="2000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112542" marR="11254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25000">
                          <a:srgbClr val="4F81BD"/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84306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latin typeface="Fira Sans" panose="020B0604020202020204" charset="0"/>
                          <a:ea typeface="ＭＳ Ｐゴシック" charset="0"/>
                          <a:cs typeface="Arial" charset="0"/>
                        </a:rPr>
                        <a:t>More accurately estimate dose rates for cancer treatment.</a:t>
                      </a:r>
                      <a:endParaRPr lang="en-AU" sz="1800" dirty="0">
                        <a:latin typeface="Fira Sans" panose="020B0604020202020204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12542" marR="11254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2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alpha val="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37810">
                <a:tc>
                  <a:txBody>
                    <a:bodyPr/>
                    <a:lstStyle/>
                    <a:p>
                      <a:r>
                        <a:rPr lang="en-AU" sz="2000" b="1" dirty="0" smtClean="0">
                          <a:solidFill>
                            <a:schemeClr val="bg1"/>
                          </a:solidFill>
                          <a:latin typeface="Poppins" panose="020B0604020202020204" charset="0"/>
                          <a:ea typeface="ＭＳ Ｐゴシック" charset="0"/>
                          <a:cs typeface="Poppins" panose="020B0604020202020204" charset="0"/>
                        </a:rPr>
                        <a:t>Results</a:t>
                      </a:r>
                      <a:endParaRPr lang="en-US" sz="2000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112542" marR="11254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25000">
                          <a:srgbClr val="4F81BD"/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630814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latin typeface="Fira Sans" panose="020B0604020202020204" charset="0"/>
                          <a:ea typeface="ＭＳ Ｐゴシック" charset="0"/>
                          <a:cs typeface="Arial" charset="0"/>
                        </a:rPr>
                        <a:t>While most research focused on the effects of radiation </a:t>
                      </a:r>
                      <a:br>
                        <a:rPr lang="en-AU" sz="1800" dirty="0" smtClean="0">
                          <a:latin typeface="Fira Sans" panose="020B0604020202020204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lang="en-AU" sz="1800" dirty="0" smtClean="0">
                          <a:latin typeface="Fira Sans" panose="020B0604020202020204" charset="0"/>
                          <a:ea typeface="ＭＳ Ｐゴシック" charset="0"/>
                          <a:cs typeface="Arial" charset="0"/>
                        </a:rPr>
                        <a:t>on the DNA stored in the cell nucleus, ANSTO’s research showed there are significant effects on the genetic material inside the mitochondria, outside the nucleus.</a:t>
                      </a:r>
                      <a:endParaRPr lang="en-AU" sz="1800" dirty="0">
                        <a:latin typeface="Fira Sans" panose="020B0604020202020204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12542" marR="11254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2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alpha val="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37810">
                <a:tc>
                  <a:txBody>
                    <a:bodyPr/>
                    <a:lstStyle/>
                    <a:p>
                      <a:r>
                        <a:rPr lang="en-AU" sz="2000" b="1" dirty="0" smtClean="0">
                          <a:solidFill>
                            <a:schemeClr val="bg1"/>
                          </a:solidFill>
                          <a:latin typeface="Poppins" panose="020B0604020202020204" charset="0"/>
                          <a:ea typeface="ＭＳ Ｐゴシック" charset="0"/>
                          <a:cs typeface="Poppins" panose="020B0604020202020204" charset="0"/>
                        </a:rPr>
                        <a:t>Benefit</a:t>
                      </a:r>
                      <a:endParaRPr lang="en-US" sz="2000" dirty="0">
                        <a:latin typeface="Poppins" panose="020B0604020202020204" charset="0"/>
                        <a:cs typeface="Poppins" panose="020B0604020202020204" charset="0"/>
                      </a:endParaRPr>
                    </a:p>
                  </a:txBody>
                  <a:tcPr marL="112542" marR="11254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25000">
                          <a:srgbClr val="4F81BD"/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994315">
                <a:tc>
                  <a:txBody>
                    <a:bodyPr/>
                    <a:lstStyle/>
                    <a:p>
                      <a:r>
                        <a:rPr lang="en-AU" sz="1800" dirty="0" smtClean="0">
                          <a:latin typeface="Fira Sans" panose="020B0604020202020204" charset="0"/>
                          <a:ea typeface="ＭＳ Ｐゴシック" charset="0"/>
                          <a:cs typeface="Arial" charset="0"/>
                        </a:rPr>
                        <a:t>This knowledge will help ensure cancer patient dose rates are as accurate as possible.</a:t>
                      </a:r>
                      <a:endParaRPr lang="en-AU" sz="1800" dirty="0">
                        <a:solidFill>
                          <a:schemeClr val="tx1"/>
                        </a:solidFill>
                        <a:latin typeface="Fira Sans" panose="020B0604020202020204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12542" marR="11254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2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alpha val="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62469" name="Picture 4" descr="D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88"/>
          <a:stretch>
            <a:fillRect/>
          </a:stretch>
        </p:blipFill>
        <p:spPr bwMode="auto">
          <a:xfrm>
            <a:off x="7924661" y="1531938"/>
            <a:ext cx="2069640" cy="453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121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STO Main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STO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STO Dark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NSTO Teal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NSTO Thank you slide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NSTO-Presentation-Template (002).potx" id="{184A31D5-91C8-40B3-A59B-7452EB64DD6C}" vid="{3F5CB8C6-FE16-4A31-8484-8F89EA4ED7B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Powerpoint-2018 (16)</Template>
  <TotalTime>17</TotalTime>
  <Words>181</Words>
  <Application>Microsoft Office PowerPoint</Application>
  <PresentationFormat>Custom</PresentationFormat>
  <Paragraphs>15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</vt:i4>
      </vt:variant>
    </vt:vector>
  </HeadingPairs>
  <TitlesOfParts>
    <vt:vector size="15" baseType="lpstr">
      <vt:lpstr>Arial</vt:lpstr>
      <vt:lpstr>Wingdings</vt:lpstr>
      <vt:lpstr>Fira Sans ExtraLight</vt:lpstr>
      <vt:lpstr>Fira Sans Light</vt:lpstr>
      <vt:lpstr>ＭＳ Ｐゴシック</vt:lpstr>
      <vt:lpstr>Poppins Light</vt:lpstr>
      <vt:lpstr>Calibri</vt:lpstr>
      <vt:lpstr>Fira Sans</vt:lpstr>
      <vt:lpstr>Poppins</vt:lpstr>
      <vt:lpstr>ANSTO Main Content</vt:lpstr>
      <vt:lpstr>ANSTO Blue slides</vt:lpstr>
      <vt:lpstr>ANSTO Dark blue slides</vt:lpstr>
      <vt:lpstr>ANSTO Teal slides</vt:lpstr>
      <vt:lpstr>ANSTO Thank you slide</vt:lpstr>
      <vt:lpstr>Getting cancer treatment dose rates just right</vt:lpstr>
    </vt:vector>
  </TitlesOfParts>
  <Company>ANSTO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 Case Studies</dc:title>
  <dc:creator>BURNS, Vanessa</dc:creator>
  <cp:lastModifiedBy>BURNS, Vanessa</cp:lastModifiedBy>
  <cp:revision>6</cp:revision>
  <dcterms:created xsi:type="dcterms:W3CDTF">2018-11-01T04:51:28Z</dcterms:created>
  <dcterms:modified xsi:type="dcterms:W3CDTF">2018-11-23T04:50:36Z</dcterms:modified>
</cp:coreProperties>
</file>