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2" r:id="rId1"/>
    <p:sldMasterId id="2147483672" r:id="rId2"/>
    <p:sldMasterId id="2147483677" r:id="rId3"/>
    <p:sldMasterId id="2147483680" r:id="rId4"/>
    <p:sldMasterId id="2147483683" r:id="rId5"/>
  </p:sldMasterIdLst>
  <p:notesMasterIdLst>
    <p:notesMasterId r:id="rId13"/>
  </p:notesMasterIdLst>
  <p:sldIdLst>
    <p:sldId id="282" r:id="rId6"/>
    <p:sldId id="281" r:id="rId7"/>
    <p:sldId id="288" r:id="rId8"/>
    <p:sldId id="289" r:id="rId9"/>
    <p:sldId id="283" r:id="rId10"/>
    <p:sldId id="284" r:id="rId11"/>
    <p:sldId id="285" r:id="rId12"/>
  </p:sldIdLst>
  <p:sldSz cx="12192000" cy="6858000"/>
  <p:notesSz cx="6858000" cy="9144000"/>
  <p:embeddedFontLst>
    <p:embeddedFont>
      <p:font typeface="Fira Sans ExtraLight" panose="020B0604020202020204" charset="0"/>
      <p:regular r:id="rId14"/>
      <p:italic r:id="rId15"/>
    </p:embeddedFont>
    <p:embeddedFont>
      <p:font typeface="Fira Sans" panose="020B0604020202020204" charset="0"/>
      <p:regular r:id="rId16"/>
      <p:bold r:id="rId17"/>
      <p:italic r:id="rId18"/>
      <p:boldItalic r:id="rId19"/>
    </p:embeddedFont>
    <p:embeddedFont>
      <p:font typeface="Fira Sans Light" panose="020B0604020202020204" charset="0"/>
      <p:regular r:id="rId20"/>
      <p:italic r:id="rId21"/>
    </p:embeddedFont>
    <p:embeddedFont>
      <p:font typeface="Poppins" panose="020B0604020202020204" charset="0"/>
      <p:regular r:id="rId22"/>
      <p:bold r:id="rId23"/>
      <p:italic r:id="rId24"/>
      <p:boldItalic r:id="rId25"/>
    </p:embeddedFont>
    <p:embeddedFont>
      <p:font typeface="Poppins Light" panose="020B0604020202020204" charset="0"/>
      <p:regular r:id="rId26"/>
      <p:italic r:id="rId27"/>
    </p:embeddedFont>
    <p:embeddedFont>
      <p:font typeface="ＭＳ Ｐゴシック" panose="020B0600070205080204" pitchFamily="34" charset="-12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8B2"/>
    <a:srgbClr val="006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2"/>
    <p:restoredTop sz="79278" autoAdjust="0"/>
  </p:normalViewPr>
  <p:slideViewPr>
    <p:cSldViewPr snapToGrid="0" snapToObjects="1">
      <p:cViewPr varScale="1">
        <p:scale>
          <a:sx n="63" d="100"/>
          <a:sy n="63" d="100"/>
        </p:scale>
        <p:origin x="-126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3F0C5-9C1C-4633-AB3E-6E2E1BB87875}" type="datetimeFigureOut">
              <a:rPr lang="en-AU" smtClean="0"/>
              <a:t>1/11/2018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09635-CD04-43A1-9FF2-92BCA1B31F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7947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smtClean="0">
                <a:ea typeface="ＭＳ Ｐゴシック" pitchFamily="34" charset="-128"/>
              </a:rPr>
              <a:t>Key point - </a:t>
            </a:r>
            <a:r>
              <a:rPr lang="en-AU" altLang="en-US" b="1" smtClean="0">
                <a:ea typeface="ＭＳ Ｐゴシック" pitchFamily="34" charset="-128"/>
              </a:rPr>
              <a:t>We produce around 85 per cent of all of Australia’s nuclear medicine</a:t>
            </a:r>
            <a:endParaRPr lang="en-US" altLang="en-US" b="1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endParaRPr lang="en-US" altLang="en-US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n-US" altLang="en-US" smtClean="0">
                <a:ea typeface="ＭＳ Ｐゴシック" pitchFamily="34" charset="-128"/>
              </a:rPr>
              <a:t>ANSTO delivers 10,000 patient doses of vital radiopharmaceutical every week to the Australian health industry, used by medical professionals in the diagnosis and treatment of serious diseases such as cancer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endParaRPr lang="en-AU" altLang="en-US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n-US" altLang="en-US" smtClean="0">
                <a:ea typeface="ＭＳ Ｐゴシック" pitchFamily="34" charset="-128"/>
              </a:rPr>
              <a:t>Our researchers undertake ground breaking medical research in areas such as Alzheimer</a:t>
            </a:r>
            <a:r>
              <a:rPr lang="ja-JP" altLang="en-US" smtClean="0">
                <a:ea typeface="ＭＳ Ｐゴシック" pitchFamily="34" charset="-128"/>
              </a:rPr>
              <a:t>’</a:t>
            </a:r>
            <a:r>
              <a:rPr lang="en-US" altLang="ja-JP" smtClean="0">
                <a:ea typeface="ＭＳ Ｐゴシック" pitchFamily="34" charset="-128"/>
              </a:rPr>
              <a:t>s Disease, Parkinson</a:t>
            </a:r>
            <a:r>
              <a:rPr lang="ja-JP" altLang="en-US" smtClean="0">
                <a:ea typeface="ＭＳ Ｐゴシック" pitchFamily="34" charset="-128"/>
              </a:rPr>
              <a:t>’</a:t>
            </a:r>
            <a:r>
              <a:rPr lang="en-US" altLang="ja-JP" smtClean="0">
                <a:ea typeface="ＭＳ Ｐゴシック" pitchFamily="34" charset="-128"/>
              </a:rPr>
              <a:t>s Disease and Multiple Sclerosis.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endParaRPr lang="en-AU" altLang="ja-JP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n-AU" altLang="en-US" smtClean="0">
                <a:ea typeface="ＭＳ Ｐゴシック" pitchFamily="34" charset="-128"/>
              </a:rPr>
              <a:t>Our scientists are undertaking research on the skin secretions of Australian frogs using ANSTO’s time-of-flight neutron reflectometer, Platypus, that could lead to the development of powerful new forms of antibiotics. These could help fight hospital acquired infections that do not respond to some antibiotics.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endParaRPr lang="en-AU" altLang="en-US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n-AU" altLang="en-US" smtClean="0">
                <a:ea typeface="ＭＳ Ｐゴシック" pitchFamily="34" charset="-128"/>
              </a:rPr>
              <a:t>Australian Nuclear Medicine Project - a $168 million Commonwealth Government and ANSTO project that includes an export scale nuclear medicine manufacturing plant, which will secure Australia’s ability to produce Molybdenum-99 (Mo-99) and increase capacity to meet a significant proportion of the world’s needs, and a collocated Synroc waste treatment plant, which will deliver a permanent, safe and economical way of treating waste  from past, current and future manufacture of nuclear medicines. </a:t>
            </a:r>
            <a:endParaRPr lang="en-AU" altLang="en-US" smtClean="0">
              <a:solidFill>
                <a:srgbClr val="FFFF00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endParaRPr lang="en-AU" altLang="en-US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AU" altLang="en-US" i="1" smtClean="0">
                <a:ea typeface="ＭＳ Ｐゴシック" pitchFamily="34" charset="-128"/>
              </a:rPr>
              <a:t>Photos clockwise from top left:  a vial of nuclear medicine produced by ANSTO Health; older couple; Doctor viewing a SPECT/CT (single-photon emission computed tomography/computed tomography ) bone scan; Australian Green-Eyed Tree Frog; family leaving a hospital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50A4D56-683C-4EFD-A365-D71BAD765DC3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Aft>
                <a:spcPts val="600"/>
              </a:spcAft>
              <a:buFont typeface="Times New Roman" pitchFamily="18" charset="0"/>
              <a:buChar char="•"/>
            </a:pPr>
            <a:r>
              <a:rPr lang="en-AU" altLang="en-US" dirty="0" smtClean="0">
                <a:ea typeface="ＭＳ Ｐゴシック" pitchFamily="34" charset="-128"/>
              </a:rPr>
              <a:t>2 million doses of nuclear medicine are manufactured each year at ANSTO </a:t>
            </a:r>
            <a:br>
              <a:rPr lang="en-AU" altLang="en-US" dirty="0" smtClean="0">
                <a:ea typeface="ＭＳ Ｐゴシック" pitchFamily="34" charset="-128"/>
              </a:rPr>
            </a:br>
            <a:endParaRPr lang="en-AU" altLang="en-US" dirty="0" smtClean="0">
              <a:ea typeface="ＭＳ Ｐゴシック" pitchFamily="34" charset="-128"/>
            </a:endParaRPr>
          </a:p>
          <a:p>
            <a:pPr eaLnBrk="1" hangingPunct="1">
              <a:spcAft>
                <a:spcPts val="600"/>
              </a:spcAft>
              <a:buFont typeface="Times New Roman" pitchFamily="18" charset="0"/>
              <a:buChar char="•"/>
            </a:pPr>
            <a:r>
              <a:rPr lang="en-AU" altLang="en-US" dirty="0" smtClean="0">
                <a:ea typeface="ＭＳ Ｐゴシック" pitchFamily="34" charset="-128"/>
              </a:rPr>
              <a:t>Supplying hospitals, radio-pharmacies  and  private practice </a:t>
            </a:r>
            <a:br>
              <a:rPr lang="en-AU" altLang="en-US" dirty="0" smtClean="0">
                <a:ea typeface="ＭＳ Ｐゴシック" pitchFamily="34" charset="-128"/>
              </a:rPr>
            </a:br>
            <a:endParaRPr lang="en-AU" altLang="en-US" dirty="0" smtClean="0">
              <a:ea typeface="ＭＳ Ｐゴシック" pitchFamily="34" charset="-128"/>
            </a:endParaRPr>
          </a:p>
          <a:p>
            <a:pPr eaLnBrk="1" hangingPunct="1">
              <a:spcAft>
                <a:spcPts val="600"/>
              </a:spcAft>
              <a:buFont typeface="Times New Roman" pitchFamily="18" charset="0"/>
              <a:buChar char="•"/>
            </a:pPr>
            <a:r>
              <a:rPr lang="en-AU" altLang="en-US" dirty="0" smtClean="0">
                <a:ea typeface="ＭＳ Ｐゴシック" pitchFamily="34" charset="-128"/>
              </a:rPr>
              <a:t>Export  LEU/LEU Mo-99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09635-CD04-43A1-9FF2-92BCA1B31F0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6027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B83ED6-62A2-CD4D-AA98-221CF8A492FF}"/>
              </a:ext>
            </a:extLst>
          </p:cNvPr>
          <p:cNvSpPr/>
          <p:nvPr userDrawn="1"/>
        </p:nvSpPr>
        <p:spPr>
          <a:xfrm>
            <a:off x="5763359" y="3713155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1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6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409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1988840"/>
            <a:ext cx="9855200" cy="3845842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752600" y="6356351"/>
            <a:ext cx="6736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3986" y="6354764"/>
            <a:ext cx="104139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B2156C5-3B9A-478D-BE74-B43EC86B7F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356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214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49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044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760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2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B83ED6-62A2-CD4D-AA98-221CF8A492FF}"/>
              </a:ext>
            </a:extLst>
          </p:cNvPr>
          <p:cNvSpPr/>
          <p:nvPr userDrawn="1"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1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9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826" y="1600200"/>
            <a:ext cx="559699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5211" y="1600200"/>
            <a:ext cx="5497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B83ED6-62A2-CD4D-AA98-221CF8A492FF}"/>
              </a:ext>
            </a:extLst>
          </p:cNvPr>
          <p:cNvSpPr/>
          <p:nvPr userDrawn="1"/>
        </p:nvSpPr>
        <p:spPr>
          <a:xfrm>
            <a:off x="435459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3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535113"/>
            <a:ext cx="57181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826" y="2174875"/>
            <a:ext cx="57181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1/11/2018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1/11/2018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31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1/11/2018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8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15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1/11/2018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7880" y="6356350"/>
            <a:ext cx="6934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878D25-3F1C-7E42-AAEF-2D256F7A10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9CDF7B-6094-D341-91FD-53AA2397D9E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tx1">
              <a:lumMod val="75000"/>
              <a:lumOff val="25000"/>
            </a:schemeClr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68288" indent="-268288" algn="l" defTabSz="914400" rtl="0" eaLnBrk="1" latinLnBrk="0" hangingPunct="1">
        <a:spcBef>
          <a:spcPct val="20000"/>
        </a:spcBef>
        <a:buClr>
          <a:srgbClr val="47B8B2"/>
        </a:buClr>
        <a:buFont typeface="Wingdings" panose="05000000000000000000" pitchFamily="2" charset="2"/>
        <a:buChar char="§"/>
        <a:defRPr sz="32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8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Fira Sans" panose="020B0604020202020204" charset="0"/>
        <a:buChar char="›"/>
        <a:defRPr sz="24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»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4pPr>
      <a:lvl5pPr marL="1971675" indent="-142875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­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573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8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08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85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9282CE-23A7-9C45-A239-5C73640343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4" b="20014"/>
          <a:stretch/>
        </p:blipFill>
        <p:spPr>
          <a:xfrm>
            <a:off x="0" y="0"/>
            <a:ext cx="1220352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27FABC-47BC-5E42-BDF5-9E184B44E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851" y="5579163"/>
            <a:ext cx="5015148" cy="10259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1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Health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08000" y="1600200"/>
            <a:ext cx="11027508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Hospital-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26" y="1750060"/>
            <a:ext cx="381664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Vial-im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689" y="2011680"/>
            <a:ext cx="163341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ouple-Ima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966" y="1750060"/>
            <a:ext cx="2563368" cy="287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Frog-im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66" y="4546600"/>
            <a:ext cx="3823676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oc-Imag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342" y="1750060"/>
            <a:ext cx="3150576" cy="449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649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Diag-Imag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6" b="8464"/>
          <a:stretch>
            <a:fillRect/>
          </a:stretch>
        </p:blipFill>
        <p:spPr bwMode="auto">
          <a:xfrm>
            <a:off x="525583" y="1628774"/>
            <a:ext cx="2394634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14" descr="Diag-Image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/>
          <a:stretch>
            <a:fillRect/>
          </a:stretch>
        </p:blipFill>
        <p:spPr bwMode="auto">
          <a:xfrm>
            <a:off x="3082193" y="1628775"/>
            <a:ext cx="2343444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15" descr="Diag-Image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"/>
          <a:stretch>
            <a:fillRect/>
          </a:stretch>
        </p:blipFill>
        <p:spPr bwMode="auto">
          <a:xfrm>
            <a:off x="5519681" y="1628773"/>
            <a:ext cx="244699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16" descr="Diag-Image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9" b="6651"/>
          <a:stretch>
            <a:fillRect/>
          </a:stretch>
        </p:blipFill>
        <p:spPr bwMode="auto">
          <a:xfrm>
            <a:off x="525583" y="3342006"/>
            <a:ext cx="2394634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7" descr="Diag-Image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0"/>
          <a:stretch>
            <a:fillRect/>
          </a:stretch>
        </p:blipFill>
        <p:spPr bwMode="auto">
          <a:xfrm>
            <a:off x="3083951" y="3342006"/>
            <a:ext cx="23532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8" descr="Diag-Image0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8" b="14894"/>
          <a:stretch>
            <a:fillRect/>
          </a:stretch>
        </p:blipFill>
        <p:spPr bwMode="auto">
          <a:xfrm>
            <a:off x="531446" y="5084763"/>
            <a:ext cx="2388771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19" descr="Diag-Image0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42"/>
          <a:stretch>
            <a:fillRect/>
          </a:stretch>
        </p:blipFill>
        <p:spPr bwMode="auto">
          <a:xfrm>
            <a:off x="5568526" y="3376614"/>
            <a:ext cx="24622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20" descr="Diag-Image0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r="22670"/>
          <a:stretch>
            <a:fillRect/>
          </a:stretch>
        </p:blipFill>
        <p:spPr bwMode="auto">
          <a:xfrm>
            <a:off x="3093720" y="5084763"/>
            <a:ext cx="2343444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21" descr="Diag-Image09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>
            <a:fillRect/>
          </a:stretch>
        </p:blipFill>
        <p:spPr bwMode="auto">
          <a:xfrm>
            <a:off x="5599723" y="5166678"/>
            <a:ext cx="2399845" cy="14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22" descr="Diag-Image1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6"/>
          <a:stretch>
            <a:fillRect/>
          </a:stretch>
        </p:blipFill>
        <p:spPr bwMode="auto">
          <a:xfrm>
            <a:off x="8171393" y="1860630"/>
            <a:ext cx="2105063" cy="461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24" y="145733"/>
            <a:ext cx="121920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Diagnostic Imaging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46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1297306"/>
            <a:ext cx="1062228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35280"/>
            <a:ext cx="12192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20B0604020202020204" charset="0"/>
                <a:ea typeface="+mj-ea"/>
                <a:cs typeface="Poppins" panose="020B0604020202020204" charset="0"/>
              </a:defRPr>
            </a:lvl1pPr>
          </a:lstStyle>
          <a:p>
            <a:pPr algn="ctr">
              <a:defRPr/>
            </a:pPr>
            <a:r>
              <a:rPr lang="en-US" sz="3400" dirty="0" smtClean="0"/>
              <a:t>Why do we need different radiopharmaceuticals?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825191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njecting-radiopharm-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0" b="2190"/>
          <a:stretch>
            <a:fillRect/>
          </a:stretch>
        </p:blipFill>
        <p:spPr bwMode="auto">
          <a:xfrm>
            <a:off x="0" y="1661160"/>
            <a:ext cx="12192000" cy="573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6165850"/>
            <a:ext cx="12192000" cy="692150"/>
          </a:xfrm>
          <a:prstGeom prst="rect">
            <a:avLst/>
          </a:prstGeom>
          <a:solidFill>
            <a:srgbClr val="005A9B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005A9B"/>
              </a:buClr>
              <a:buFont typeface="Arial" pitchFamily="34" charset="0"/>
              <a:buChar char="•"/>
              <a:defRPr sz="28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A9B"/>
              </a:buClr>
              <a:buFont typeface="Arial" pitchFamily="34" charset="0"/>
              <a:buChar char="–"/>
              <a:defRPr sz="26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A9B"/>
              </a:buClr>
              <a:buFont typeface="Arial" pitchFamily="34" charset="0"/>
              <a:buChar char="•"/>
              <a:defRPr sz="22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A9B"/>
              </a:buClr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A9B"/>
              </a:buClr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2000">
                <a:solidFill>
                  <a:srgbClr val="FFFFFF"/>
                </a:solidFill>
              </a:rPr>
              <a:t>2 million doses of nuclear medicine are manufactured each year at ANSTO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18160"/>
            <a:ext cx="12192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20B0604020202020204" charset="0"/>
                <a:ea typeface="+mj-ea"/>
                <a:cs typeface="Poppins" panose="020B0604020202020204" charset="0"/>
              </a:defRPr>
            </a:lvl1pPr>
          </a:lstStyle>
          <a:p>
            <a:pPr algn="ctr">
              <a:defRPr/>
            </a:pPr>
            <a:r>
              <a:rPr lang="en-US" sz="5400" dirty="0" smtClean="0"/>
              <a:t>Radioisotope Production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8896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9" descr="Intervent-Imag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 b="4958"/>
          <a:stretch>
            <a:fillRect/>
          </a:stretch>
        </p:blipFill>
        <p:spPr bwMode="auto">
          <a:xfrm>
            <a:off x="0" y="1547813"/>
            <a:ext cx="3575538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10" descr="Intervent-Image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5763"/>
          <a:stretch>
            <a:fillRect/>
          </a:stretch>
        </p:blipFill>
        <p:spPr bwMode="auto">
          <a:xfrm>
            <a:off x="4260949" y="1547812"/>
            <a:ext cx="3575538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11" descr="Intervent-Image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5" r="16731"/>
          <a:stretch>
            <a:fillRect/>
          </a:stretch>
        </p:blipFill>
        <p:spPr bwMode="auto">
          <a:xfrm>
            <a:off x="8616462" y="1619250"/>
            <a:ext cx="357553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12" descr="Intervent-Image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 r="5141"/>
          <a:stretch>
            <a:fillRect/>
          </a:stretch>
        </p:blipFill>
        <p:spPr bwMode="auto">
          <a:xfrm>
            <a:off x="0" y="4320382"/>
            <a:ext cx="357553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3" descr="Intervent-Image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1"/>
          <a:stretch>
            <a:fillRect/>
          </a:stretch>
        </p:blipFill>
        <p:spPr bwMode="auto">
          <a:xfrm>
            <a:off x="4260949" y="4321970"/>
            <a:ext cx="3575538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4" descr="Intervent-Image0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28"/>
          <a:stretch>
            <a:fillRect/>
          </a:stretch>
        </p:blipFill>
        <p:spPr bwMode="auto">
          <a:xfrm>
            <a:off x="8616462" y="4311650"/>
            <a:ext cx="3575538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813"/>
            <a:ext cx="121920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Interventional Procedures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94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8" descr="Monitor-Imag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b="6094"/>
          <a:stretch>
            <a:fillRect/>
          </a:stretch>
        </p:blipFill>
        <p:spPr bwMode="auto">
          <a:xfrm>
            <a:off x="333717" y="1547813"/>
            <a:ext cx="5152683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7" descr="Monitor-Image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4" b="16989"/>
          <a:stretch>
            <a:fillRect/>
          </a:stretch>
        </p:blipFill>
        <p:spPr bwMode="auto">
          <a:xfrm>
            <a:off x="7147560" y="1476375"/>
            <a:ext cx="504444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9" descr="Monitor-Image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/>
          <a:stretch>
            <a:fillRect/>
          </a:stretch>
        </p:blipFill>
        <p:spPr bwMode="auto">
          <a:xfrm>
            <a:off x="293663" y="4286250"/>
            <a:ext cx="519273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10" descr="Monitor-Image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/>
          <a:stretch>
            <a:fillRect/>
          </a:stretch>
        </p:blipFill>
        <p:spPr bwMode="auto">
          <a:xfrm>
            <a:off x="7147560" y="4286250"/>
            <a:ext cx="504444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813"/>
            <a:ext cx="121920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Monitoring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5064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1" descr="Therapy-Imag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0"/>
          <a:stretch>
            <a:fillRect/>
          </a:stretch>
        </p:blipFill>
        <p:spPr bwMode="auto">
          <a:xfrm>
            <a:off x="519725" y="1494633"/>
            <a:ext cx="2528276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12" descr="Therapy-Image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9" b="14114"/>
          <a:stretch>
            <a:fillRect/>
          </a:stretch>
        </p:blipFill>
        <p:spPr bwMode="auto">
          <a:xfrm>
            <a:off x="3540370" y="1447167"/>
            <a:ext cx="250991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13" descr="Therapy-Image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35" b="10226"/>
          <a:stretch>
            <a:fillRect/>
          </a:stretch>
        </p:blipFill>
        <p:spPr bwMode="auto">
          <a:xfrm>
            <a:off x="507999" y="3294220"/>
            <a:ext cx="2540001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14" descr="Therapy-Image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3566" r="4330" b="14426"/>
          <a:stretch>
            <a:fillRect/>
          </a:stretch>
        </p:blipFill>
        <p:spPr bwMode="auto">
          <a:xfrm>
            <a:off x="3520831" y="3294220"/>
            <a:ext cx="2529449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5" descr="Therapy-Image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1"/>
          <a:stretch>
            <a:fillRect/>
          </a:stretch>
        </p:blipFill>
        <p:spPr bwMode="auto">
          <a:xfrm>
            <a:off x="519724" y="5214937"/>
            <a:ext cx="252827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6" descr="Therapy-Image0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r="4446"/>
          <a:stretch>
            <a:fillRect/>
          </a:stretch>
        </p:blipFill>
        <p:spPr bwMode="auto">
          <a:xfrm>
            <a:off x="3540370" y="5200650"/>
            <a:ext cx="250991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17" descr="Therapy-Image0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r="15227"/>
          <a:stretch>
            <a:fillRect/>
          </a:stretch>
        </p:blipFill>
        <p:spPr bwMode="auto">
          <a:xfrm>
            <a:off x="9671734" y="1448755"/>
            <a:ext cx="2510692" cy="541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18" descr="Therapy-Image0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0"/>
          <a:stretch>
            <a:fillRect/>
          </a:stretch>
        </p:blipFill>
        <p:spPr bwMode="auto">
          <a:xfrm>
            <a:off x="6797040" y="1445580"/>
            <a:ext cx="2340317" cy="541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813"/>
            <a:ext cx="121920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8501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STO Main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STO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STO Dark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NSTO Teal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NSTO Thank you slid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NSTO-Presentation-Template (002).potx" id="{184A31D5-91C8-40B3-A59B-7452EB64DD6C}" vid="{3F5CB8C6-FE16-4A31-8484-8F89EA4ED7B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Powerpoint-2018 (16)</Template>
  <TotalTime>32</TotalTime>
  <Words>230</Words>
  <Application>Microsoft Office PowerPoint</Application>
  <PresentationFormat>Custom</PresentationFormat>
  <Paragraphs>24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Arial</vt:lpstr>
      <vt:lpstr>Fira Sans ExtraLight</vt:lpstr>
      <vt:lpstr>Fira Sans</vt:lpstr>
      <vt:lpstr>Fira Sans Light</vt:lpstr>
      <vt:lpstr>Poppins</vt:lpstr>
      <vt:lpstr>Poppins Light</vt:lpstr>
      <vt:lpstr>Wingdings</vt:lpstr>
      <vt:lpstr>ＭＳ Ｐゴシック</vt:lpstr>
      <vt:lpstr>Times New Roman</vt:lpstr>
      <vt:lpstr>Calibri</vt:lpstr>
      <vt:lpstr>ANSTO Main Content</vt:lpstr>
      <vt:lpstr>ANSTO Blue slides</vt:lpstr>
      <vt:lpstr>ANSTO Dark blue slides</vt:lpstr>
      <vt:lpstr>ANSTO Teal slides</vt:lpstr>
      <vt:lpstr>ANSTO Thank you slide</vt:lpstr>
      <vt:lpstr>Health</vt:lpstr>
      <vt:lpstr>Diagnostic Imaging</vt:lpstr>
      <vt:lpstr>PowerPoint Presentation</vt:lpstr>
      <vt:lpstr>PowerPoint Presentation</vt:lpstr>
      <vt:lpstr>Interventional Procedures</vt:lpstr>
      <vt:lpstr>Monitoring Treatment</vt:lpstr>
      <vt:lpstr>Therapy</vt:lpstr>
    </vt:vector>
  </TitlesOfParts>
  <Company>ANSTO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 Case Studies</dc:title>
  <dc:creator>BURNS, Vanessa</dc:creator>
  <cp:lastModifiedBy>BURNS, Vanessa</cp:lastModifiedBy>
  <cp:revision>5</cp:revision>
  <dcterms:created xsi:type="dcterms:W3CDTF">2018-11-01T04:51:28Z</dcterms:created>
  <dcterms:modified xsi:type="dcterms:W3CDTF">2018-11-01T05:29:20Z</dcterms:modified>
</cp:coreProperties>
</file>