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2" r:id="rId1"/>
    <p:sldMasterId id="2147483672" r:id="rId2"/>
    <p:sldMasterId id="2147483677" r:id="rId3"/>
    <p:sldMasterId id="2147483680" r:id="rId4"/>
    <p:sldMasterId id="2147483683" r:id="rId5"/>
  </p:sldMasterIdLst>
  <p:sldIdLst>
    <p:sldId id="273" r:id="rId6"/>
  </p:sldIdLst>
  <p:sldSz cx="12192000" cy="6858000"/>
  <p:notesSz cx="6858000" cy="9144000"/>
  <p:embeddedFontLst>
    <p:embeddedFont>
      <p:font typeface="Fira Sans" panose="020B0604020202020204" charset="0"/>
      <p:regular r:id="rId7"/>
      <p:bold r:id="rId8"/>
      <p:italic r:id="rId9"/>
      <p:bold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Fira Sans Light" panose="020B0604020202020204" charset="0"/>
      <p:regular r:id="rId15"/>
      <p:italic r:id="rId16"/>
    </p:embeddedFont>
    <p:embeddedFont>
      <p:font typeface="ＭＳ Ｐゴシック" panose="020B0600070205080204" pitchFamily="34" charset="-128"/>
      <p:regular r:id="rId17"/>
    </p:embeddedFont>
    <p:embeddedFont>
      <p:font typeface="Poppins Light" panose="020B0604020202020204" charset="0"/>
      <p:regular r:id="rId18"/>
      <p:italic r:id="rId19"/>
    </p:embeddedFont>
    <p:embeddedFont>
      <p:font typeface="Fira Sans ExtraLight" panose="020B0604020202020204" charset="0"/>
      <p:regular r:id="rId20"/>
      <p:italic r:id="rId21"/>
    </p:embeddedFont>
    <p:embeddedFont>
      <p:font typeface="Poppins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8B2"/>
    <a:srgbClr val="00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2"/>
    <p:restoredTop sz="94656"/>
  </p:normalViewPr>
  <p:slideViewPr>
    <p:cSldViewPr snapToGrid="0" snapToObjects="1">
      <p:cViewPr varScale="1">
        <p:scale>
          <a:sx n="111" d="100"/>
          <a:sy n="111" d="100"/>
        </p:scale>
        <p:origin x="-7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5763359" y="3713155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12192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988840"/>
            <a:ext cx="9855200" cy="3845842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52600" y="6356351"/>
            <a:ext cx="6736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23986" y="6354764"/>
            <a:ext cx="104139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45E94D2-7A4A-4825-80B5-AF25D0FE7A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623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0" i="0" spc="-300">
                <a:solidFill>
                  <a:schemeClr val="bg1"/>
                </a:solidFill>
                <a:latin typeface="Fira Sans ExtraLight" panose="020B0403050000020004" pitchFamily="34" charset="0"/>
                <a:cs typeface="Poppins Light" pitchFamily="2" charset="77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5843" y="5034249"/>
            <a:ext cx="10277475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2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11183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B83ED6-62A2-CD4D-AA98-221CF8A492FF}"/>
              </a:ext>
            </a:extLst>
          </p:cNvPr>
          <p:cNvSpPr/>
          <p:nvPr userDrawn="1"/>
        </p:nvSpPr>
        <p:spPr>
          <a:xfrm>
            <a:off x="435459" y="1490072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15/02/2019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878D25-3F1C-7E42-AAEF-2D256F7A10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CDF7B-6094-D341-91FD-53AA2397D9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tx1">
              <a:lumMod val="75000"/>
              <a:lumOff val="25000"/>
            </a:schemeClr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591048"/>
            <a:ext cx="2590800" cy="1266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8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69" y="1501629"/>
            <a:ext cx="8350031" cy="5356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C442C4-CDAA-5D4B-98EA-A50EBAF11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591048"/>
            <a:ext cx="2590797" cy="12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52FA24E-AC59-4647-9BEF-F25C060E7F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794"/>
          <a:stretch/>
        </p:blipFill>
        <p:spPr>
          <a:xfrm>
            <a:off x="10693400" y="6320878"/>
            <a:ext cx="1352296" cy="4308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15/02/2019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spc="-10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9282CE-23A7-9C45-A239-5C73640343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4" b="20014"/>
          <a:stretch/>
        </p:blipFill>
        <p:spPr>
          <a:xfrm>
            <a:off x="0" y="0"/>
            <a:ext cx="12203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27FABC-47BC-5E42-BDF5-9E184B44E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851" y="5579163"/>
            <a:ext cx="5015148" cy="102593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6610"/>
            <a:ext cx="12192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LEU / LEU Mo-99m supply chain</a:t>
            </a:r>
            <a:endParaRPr lang="en-US" dirty="0"/>
          </a:p>
        </p:txBody>
      </p:sp>
      <p:pic>
        <p:nvPicPr>
          <p:cNvPr id="64515" name="Picture 17" descr="ANSTO-Health-wall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"/>
          <a:stretch/>
        </p:blipFill>
        <p:spPr bwMode="auto">
          <a:xfrm>
            <a:off x="369109" y="2170172"/>
            <a:ext cx="11586458" cy="351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9593"/>
              </p:ext>
            </p:extLst>
          </p:nvPr>
        </p:nvGraphicFramePr>
        <p:xfrm>
          <a:off x="369107" y="1209610"/>
          <a:ext cx="11586462" cy="1222375"/>
        </p:xfrm>
        <a:graphic>
          <a:graphicData uri="http://schemas.openxmlformats.org/drawingml/2006/table">
            <a:tbl>
              <a:tblPr/>
              <a:tblGrid>
                <a:gridCol w="1654414"/>
                <a:gridCol w="1656270"/>
                <a:gridCol w="1654412"/>
                <a:gridCol w="1656270"/>
                <a:gridCol w="1654414"/>
                <a:gridCol w="1656270"/>
                <a:gridCol w="1654412"/>
              </a:tblGrid>
              <a:tr h="36359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OPAL Reactor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8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Processing Plant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ANSTO Health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8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Transportation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Elution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8509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Imaging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Supplying Tc-99m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85097"/>
                      </a:srgbClr>
                    </a:solidFill>
                  </a:tcPr>
                </a:tc>
              </a:tr>
              <a:tr h="8587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LEU U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235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 targets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irradiated in OPAL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LEU Mo-99 separated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and purified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LEU Mo-99 dispensed,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and Generators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assembled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Gentech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 generators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transported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Tc99m eluted 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and combined 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with cold kits 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Product administered </a:t>
                      </a:r>
                      <a:b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</a:b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to patients for imaging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Imaging helps diagnosis &amp; leads to appropriate treatments</a:t>
                      </a:r>
                    </a:p>
                  </a:txBody>
                  <a:tcPr marL="112542" marR="112542" marT="45728" marB="4572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A9B">
                        <a:alpha val="10196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300622"/>
              </p:ext>
            </p:extLst>
          </p:nvPr>
        </p:nvGraphicFramePr>
        <p:xfrm>
          <a:off x="66337" y="5189731"/>
          <a:ext cx="12192001" cy="381000"/>
        </p:xfrm>
        <a:graphic>
          <a:graphicData uri="http://schemas.openxmlformats.org/drawingml/2006/table">
            <a:tbl>
              <a:tblPr/>
              <a:tblGrid>
                <a:gridCol w="1740878"/>
                <a:gridCol w="1742831"/>
                <a:gridCol w="1740876"/>
                <a:gridCol w="1742831"/>
                <a:gridCol w="1740878"/>
                <a:gridCol w="1742831"/>
                <a:gridCol w="1740876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7-10 days</a:t>
                      </a: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 day</a:t>
                      </a: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 day</a:t>
                      </a: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1 day</a:t>
                      </a: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Arial" charset="0"/>
                        </a:rPr>
                        <a:t>5 minutes</a:t>
                      </a: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L="112542" marR="1125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637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STO Main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STO-Presentation-Template (002).potx" id="{184A31D5-91C8-40B3-A59B-7452EB64DD6C}" vid="{3F5CB8C6-FE16-4A31-8484-8F89EA4ED7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Powerpoint-2018 (20)</Template>
  <TotalTime>4</TotalTime>
  <Words>51</Words>
  <Application>Microsoft Office PowerPoint</Application>
  <PresentationFormat>Custom</PresentationFormat>
  <Paragraphs>21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</vt:i4>
      </vt:variant>
    </vt:vector>
  </HeadingPairs>
  <TitlesOfParts>
    <vt:vector size="15" baseType="lpstr">
      <vt:lpstr>Arial</vt:lpstr>
      <vt:lpstr>Fira Sans</vt:lpstr>
      <vt:lpstr>Calibri</vt:lpstr>
      <vt:lpstr>Fira Sans Light</vt:lpstr>
      <vt:lpstr>ＭＳ Ｐゴシック</vt:lpstr>
      <vt:lpstr>Wingdings</vt:lpstr>
      <vt:lpstr>Poppins Light</vt:lpstr>
      <vt:lpstr>Fira Sans ExtraLight</vt:lpstr>
      <vt:lpstr>Poppins</vt:lpstr>
      <vt:lpstr>ANSTO Main Content</vt:lpstr>
      <vt:lpstr>ANSTO Blue slides</vt:lpstr>
      <vt:lpstr>ANSTO Dark blue slides</vt:lpstr>
      <vt:lpstr>ANSTO Teal slides</vt:lpstr>
      <vt:lpstr>ANSTO Thank you slide</vt:lpstr>
      <vt:lpstr>LEU / LEU Mo-99m supply chain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LEU / LEU Mo-99m supply chain</dc:title>
  <dc:creator>BURNS, Vanessa</dc:creator>
  <cp:lastModifiedBy>BURNS, Vanessa</cp:lastModifiedBy>
  <cp:revision>3</cp:revision>
  <dcterms:created xsi:type="dcterms:W3CDTF">2018-11-01T23:58:10Z</dcterms:created>
  <dcterms:modified xsi:type="dcterms:W3CDTF">2019-02-14T23:53:42Z</dcterms:modified>
</cp:coreProperties>
</file>