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7"/>
  </p:notesMasterIdLst>
  <p:sldIdLst>
    <p:sldId id="274" r:id="rId6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8"/>
    </p:embeddedFont>
    <p:embeddedFont>
      <p:font typeface="Fira Sans Light" panose="020B0604020202020204" charset="0"/>
      <p:regular r:id="rId9"/>
      <p:italic r:id="rId10"/>
    </p:embeddedFont>
    <p:embeddedFont>
      <p:font typeface="Fira Sans ExtraLight" panose="020B060402020202020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anose="020B0604020202020204" charset="0"/>
      <p:regular r:id="rId17"/>
      <p:bold r:id="rId18"/>
      <p:italic r:id="rId19"/>
      <p:boldItalic r:id="rId20"/>
    </p:embeddedFont>
    <p:embeddedFont>
      <p:font typeface="Fira Sans" panose="020B0604020202020204" charset="0"/>
      <p:regular r:id="rId21"/>
      <p:bold r:id="rId22"/>
      <p:italic r:id="rId23"/>
      <p:boldItalic r:id="rId24"/>
    </p:embeddedFont>
    <p:embeddedFont>
      <p:font typeface="Poppins Light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2"/>
    <p:restoredTop sz="94656"/>
  </p:normalViewPr>
  <p:slideViewPr>
    <p:cSldViewPr snapToGrid="0" snapToObjects="1">
      <p:cViewPr varScale="1">
        <p:scale>
          <a:sx n="76" d="100"/>
          <a:sy n="76" d="100"/>
        </p:scale>
        <p:origin x="-79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66BE9-E606-4FA8-B65D-46AFCD9AA547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7D15E-E2AD-4EF5-A2CB-4E87040520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61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dirty="0" smtClean="0"/>
          </a:p>
          <a:p>
            <a:r>
              <a:rPr lang="en-AU" dirty="0" smtClean="0"/>
              <a:t>Technetium-99m is generated from molybdenum-99, which has a half-life of 66 hours, allowing it to be transported over fairly long distances. </a:t>
            </a:r>
          </a:p>
          <a:p>
            <a:r>
              <a:rPr lang="en-AU" dirty="0" smtClean="0"/>
              <a:t>  </a:t>
            </a:r>
          </a:p>
          <a:p>
            <a:r>
              <a:rPr lang="en-AU" dirty="0" smtClean="0"/>
              <a:t>Technetium-99 has a radioactive half-life of 212,000 years. Technetium-99m (called metastable Tc-99) decays to Tc-99 primarily by gamma emission, and has a half-life of only about 6 hours. Technetium-99 decays by emitting beta and gamma radiation, to form ruthenium-99, which is stable. </a:t>
            </a:r>
          </a:p>
          <a:p>
            <a:endParaRPr lang="en-AU" dirty="0" smtClean="0"/>
          </a:p>
          <a:p>
            <a:r>
              <a:rPr lang="en-AU" dirty="0" smtClean="0"/>
              <a:t>In this case, the nuclear reactor provides the molybdenum for the technetium generator. Molybdenum-99 has a short (66 hour) half-life, and decays to the even shorter-lived Tc-99m. </a:t>
            </a:r>
          </a:p>
          <a:p>
            <a:endParaRPr lang="en-AU" dirty="0" smtClean="0"/>
          </a:p>
          <a:p>
            <a:r>
              <a:rPr lang="en-AU" dirty="0" smtClean="0"/>
              <a:t>Central part of ANSTO</a:t>
            </a:r>
            <a:r>
              <a:rPr lang="en-AU" altLang="en-US" dirty="0" smtClean="0"/>
              <a:t>’</a:t>
            </a:r>
            <a:r>
              <a:rPr lang="en-AU" dirty="0" smtClean="0"/>
              <a:t>s Business is production of nuclear medicines – one in two Australians – 470,000 Medicare</a:t>
            </a:r>
          </a:p>
          <a:p>
            <a:endParaRPr lang="en-AU" dirty="0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610" indent="-28561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477" indent="-228495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467" indent="-228495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6458" indent="-228495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3449" indent="-228495" defTabSz="4569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0440" indent="-228495" defTabSz="4569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7431" indent="-228495" defTabSz="4569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4422" indent="-228495" defTabSz="4569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9C4E35C-DA8D-49E8-A3BD-041409698776}" type="slidenum">
              <a:rPr lang="en-AU" smtClean="0"/>
              <a:pPr eaLnBrk="1" hangingPunct="1"/>
              <a:t>1</a:t>
            </a:fld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3" descr="Gente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>
            <a:fillRect/>
          </a:stretch>
        </p:blipFill>
        <p:spPr bwMode="auto">
          <a:xfrm>
            <a:off x="8793273" y="1752802"/>
            <a:ext cx="3398727" cy="36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86" y="254501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</a:rPr>
              <a:t>Molybdenum 99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55652" name="Content Placeholder 2"/>
          <p:cNvSpPr>
            <a:spLocks noGrp="1"/>
          </p:cNvSpPr>
          <p:nvPr>
            <p:ph idx="1"/>
          </p:nvPr>
        </p:nvSpPr>
        <p:spPr>
          <a:xfrm>
            <a:off x="423986" y="1889448"/>
            <a:ext cx="8306655" cy="496855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80% of all nuclear medicine procedures use Mo-99/Tc-99m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Key in diagnosing heart disease, cancer, neurological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disorders and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other conditions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40 million patients per year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Global market of US$550 million p.a.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One in two Australians will benefit from procedure in their lifetime. </a:t>
            </a:r>
          </a:p>
          <a:p>
            <a:pPr>
              <a:spcAft>
                <a:spcPts val="180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STO-Presentation-Template (002).potx" id="{184A31D5-91C8-40B3-A59B-7452EB64DD6C}" vid="{3F5CB8C6-FE16-4A31-8484-8F89EA4ED7B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(18)</Template>
  <TotalTime>2</TotalTime>
  <Words>74</Words>
  <Application>Microsoft Office PowerPoint</Application>
  <PresentationFormat>Custom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Arial</vt:lpstr>
      <vt:lpstr>ＭＳ Ｐゴシック</vt:lpstr>
      <vt:lpstr>Fira Sans Light</vt:lpstr>
      <vt:lpstr>Fira Sans ExtraLight</vt:lpstr>
      <vt:lpstr>Calibri</vt:lpstr>
      <vt:lpstr>Poppins</vt:lpstr>
      <vt:lpstr>Fira Sans</vt:lpstr>
      <vt:lpstr>Wingdings</vt:lpstr>
      <vt:lpstr>Poppins Light</vt:lpstr>
      <vt:lpstr>ANSTO Main Content</vt:lpstr>
      <vt:lpstr>ANSTO Blue slides</vt:lpstr>
      <vt:lpstr>ANSTO Dark blue slides</vt:lpstr>
      <vt:lpstr>ANSTO Teal slides</vt:lpstr>
      <vt:lpstr>ANSTO Thank you slide</vt:lpstr>
      <vt:lpstr>Molybdenum 99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Molybdenum 99</dc:title>
  <dc:creator>BURNS, Vanessa</dc:creator>
  <cp:lastModifiedBy>BURNS, Vanessa</cp:lastModifiedBy>
  <cp:revision>1</cp:revision>
  <dcterms:created xsi:type="dcterms:W3CDTF">2018-11-01T23:49:32Z</dcterms:created>
  <dcterms:modified xsi:type="dcterms:W3CDTF">2018-11-01T23:51:44Z</dcterms:modified>
</cp:coreProperties>
</file>