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2" r:id="rId1"/>
    <p:sldMasterId id="2147483672" r:id="rId2"/>
    <p:sldMasterId id="2147483677" r:id="rId3"/>
    <p:sldMasterId id="2147483680" r:id="rId4"/>
    <p:sldMasterId id="2147483683" r:id="rId5"/>
  </p:sldMasterIdLst>
  <p:notesMasterIdLst>
    <p:notesMasterId r:id="rId7"/>
  </p:notesMasterIdLst>
  <p:sldIdLst>
    <p:sldId id="280" r:id="rId6"/>
  </p:sldIdLst>
  <p:sldSz cx="12192000" cy="6858000"/>
  <p:notesSz cx="6858000" cy="9144000"/>
  <p:embeddedFontLst>
    <p:embeddedFont>
      <p:font typeface="Fira Sans ExtraLight" panose="020B0604020202020204" charset="0"/>
      <p:regular r:id="rId8"/>
      <p:italic r:id="rId9"/>
    </p:embeddedFont>
    <p:embeddedFont>
      <p:font typeface="Fira Sans Light" panose="020B0604020202020204" charset="0"/>
      <p:regular r:id="rId10"/>
      <p:italic r:id="rId11"/>
    </p:embeddedFont>
    <p:embeddedFont>
      <p:font typeface="ＭＳ Ｐゴシック" panose="020B0600070205080204" pitchFamily="34" charset="-128"/>
      <p:regular r:id="rId12"/>
    </p:embeddedFont>
    <p:embeddedFont>
      <p:font typeface="Poppins Light" panose="020B0604020202020204" charset="0"/>
      <p:regular r:id="rId13"/>
      <p:italic r:id="rId14"/>
    </p:embeddedFont>
    <p:embeddedFont>
      <p:font typeface="Calibri" panose="020F0502020204030204" pitchFamily="34" charset="0"/>
      <p:regular r:id="rId15"/>
      <p:bold r:id="rId16"/>
      <p:italic r:id="rId17"/>
      <p:boldItalic r:id="rId18"/>
    </p:embeddedFont>
    <p:embeddedFont>
      <p:font typeface="Fira Sans" panose="020B0604020202020204" charset="0"/>
      <p:regular r:id="rId19"/>
      <p:bold r:id="rId20"/>
      <p:italic r:id="rId21"/>
      <p:boldItalic r:id="rId22"/>
    </p:embeddedFont>
    <p:embeddedFont>
      <p:font typeface="Poppins" panose="020B060402020202020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B8B2"/>
    <a:srgbClr val="006C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02"/>
    <p:restoredTop sz="88418" autoAdjust="0"/>
  </p:normalViewPr>
  <p:slideViewPr>
    <p:cSldViewPr snapToGrid="0" snapToObjects="1">
      <p:cViewPr varScale="1">
        <p:scale>
          <a:sx n="71" d="100"/>
          <a:sy n="71" d="100"/>
        </p:scale>
        <p:origin x="-99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26" Type="http://schemas.openxmlformats.org/officeDocument/2006/relationships/font" Target="fonts/font19.fntdata"/><Relationship Id="rId3" Type="http://schemas.openxmlformats.org/officeDocument/2006/relationships/slideMaster" Target="slideMasters/slideMaster3.xml"/><Relationship Id="rId21" Type="http://schemas.openxmlformats.org/officeDocument/2006/relationships/font" Target="fonts/font14.fntdata"/><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font" Target="fonts/font9.fntdata"/><Relationship Id="rId20" Type="http://schemas.openxmlformats.org/officeDocument/2006/relationships/font" Target="fonts/font1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font" Target="fonts/font4.fntdata"/><Relationship Id="rId24" Type="http://schemas.openxmlformats.org/officeDocument/2006/relationships/font" Target="fonts/font17.fntdata"/><Relationship Id="rId5" Type="http://schemas.openxmlformats.org/officeDocument/2006/relationships/slideMaster" Target="slideMasters/slideMaster5.xml"/><Relationship Id="rId15" Type="http://schemas.openxmlformats.org/officeDocument/2006/relationships/font" Target="fonts/font8.fntdata"/><Relationship Id="rId23" Type="http://schemas.openxmlformats.org/officeDocument/2006/relationships/font" Target="fonts/font16.fntdata"/><Relationship Id="rId28" Type="http://schemas.openxmlformats.org/officeDocument/2006/relationships/viewProps" Target="viewProp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font" Target="fonts/font1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43F0C5-9C1C-4633-AB3E-6E2E1BB87875}" type="datetimeFigureOut">
              <a:rPr lang="en-AU" smtClean="0"/>
              <a:t>23/11/2018</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B09635-CD04-43A1-9FF2-92BCA1B31F01}" type="slidenum">
              <a:rPr lang="en-AU" smtClean="0"/>
              <a:t>‹#›</a:t>
            </a:fld>
            <a:endParaRPr lang="en-AU"/>
          </a:p>
        </p:txBody>
      </p:sp>
    </p:spTree>
    <p:extLst>
      <p:ext uri="{BB962C8B-B14F-4D97-AF65-F5344CB8AC3E}">
        <p14:creationId xmlns:p14="http://schemas.microsoft.com/office/powerpoint/2010/main" val="3587947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dirty="0" smtClean="0">
                <a:ea typeface="ＭＳ Ｐゴシック" pitchFamily="34" charset="-128"/>
              </a:rPr>
              <a:t>Promising Parkinson’s research</a:t>
            </a:r>
          </a:p>
          <a:p>
            <a:r>
              <a:rPr lang="en-AU" altLang="en-US" dirty="0" smtClean="0">
                <a:ea typeface="ＭＳ Ｐゴシック" pitchFamily="34" charset="-128"/>
              </a:rPr>
              <a:t>It has been estimated that there are 80,000 people in Australia who live with Parkinson’s disease. It’s only with better information that we will get better treatments. </a:t>
            </a:r>
          </a:p>
          <a:p>
            <a:endParaRPr lang="en-AU" altLang="en-US" dirty="0" smtClean="0">
              <a:ea typeface="ＭＳ Ｐゴシック" pitchFamily="34" charset="-128"/>
            </a:endParaRPr>
          </a:p>
          <a:p>
            <a:r>
              <a:rPr lang="en-AU" altLang="en-US" dirty="0" smtClean="0">
                <a:ea typeface="ＭＳ Ｐゴシック" pitchFamily="34" charset="-128"/>
              </a:rPr>
              <a:t>ANSTO’s researchers have made a significant discovery regarding the protein Alpha-Synuclien, which has been found to play a role in the development of Parkinson’s disease. The abnormal behaviour of this protein is evident in patients with Parkinson’s disease. Fortunately, this abnormal behaviour can be stopped or even reversed using a man-made polymer </a:t>
            </a:r>
            <a:r>
              <a:rPr lang="en-AU" altLang="en-US" smtClean="0">
                <a:ea typeface="ＭＳ Ｐゴシック" pitchFamily="34" charset="-128"/>
              </a:rPr>
              <a:t>called dendrimer</a:t>
            </a:r>
            <a:r>
              <a:rPr lang="en-AU" altLang="en-US" dirty="0" smtClean="0">
                <a:ea typeface="ＭＳ Ｐゴシック" pitchFamily="34" charset="-128"/>
              </a:rPr>
              <a:t>, also known as a ‘dense star’ polymer.</a:t>
            </a:r>
          </a:p>
          <a:p>
            <a:endParaRPr lang="en-AU" altLang="en-US" dirty="0" smtClean="0">
              <a:ea typeface="ＭＳ Ｐゴシック" pitchFamily="34" charset="-128"/>
            </a:endParaRPr>
          </a:p>
          <a:p>
            <a:r>
              <a:rPr lang="en-AU" altLang="en-US" dirty="0" smtClean="0">
                <a:ea typeface="ＭＳ Ｐゴシック" pitchFamily="34" charset="-128"/>
              </a:rPr>
              <a:t>ANSTO has also undertaken a study into dopamine, a neurotransmitter produced by particular neurones. The death of these</a:t>
            </a:r>
          </a:p>
          <a:p>
            <a:r>
              <a:rPr lang="en-AU" altLang="en-US" dirty="0" smtClean="0">
                <a:ea typeface="ＭＳ Ｐゴシック" pitchFamily="34" charset="-128"/>
              </a:rPr>
              <a:t>neurones in the brain is a significant cause of brain disease such as Parkinson’s disease. </a:t>
            </a:r>
          </a:p>
          <a:p>
            <a:endParaRPr lang="en-AU" altLang="en-US" dirty="0" smtClean="0">
              <a:ea typeface="ＭＳ Ｐゴシック" pitchFamily="34" charset="-128"/>
            </a:endParaRPr>
          </a:p>
          <a:p>
            <a:r>
              <a:rPr lang="en-AU" altLang="en-US" dirty="0" smtClean="0">
                <a:ea typeface="ＭＳ Ｐゴシック" pitchFamily="34" charset="-128"/>
              </a:rPr>
              <a:t>ANSTO’s research could potentially lead to new preventative and therapeutic agents for managing the disease.</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120502BC-AF91-4927-A977-970592D9BC7A}" type="slidenum">
              <a:rPr lang="en-AU" altLang="en-US" smtClean="0">
                <a:solidFill>
                  <a:srgbClr val="000000"/>
                </a:solidFill>
                <a:latin typeface="Arial" charset="0"/>
              </a:rPr>
              <a:pPr eaLnBrk="1" hangingPunct="1">
                <a:spcBef>
                  <a:spcPct val="0"/>
                </a:spcBef>
              </a:pPr>
              <a:t>1</a:t>
            </a:fld>
            <a:endParaRPr lang="en-AU" altLang="en-US" smtClean="0">
              <a:solidFill>
                <a:srgbClr val="000000"/>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lvl1pPr algn="ctr">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a16="http://schemas.microsoft.com/office/drawing/2014/main" xmlns="" id="{51B83ED6-62A2-CD4D-AA98-221CF8A492FF}"/>
              </a:ext>
            </a:extLst>
          </p:cNvPr>
          <p:cNvSpPr/>
          <p:nvPr userDrawn="1"/>
        </p:nvSpPr>
        <p:spPr>
          <a:xfrm>
            <a:off x="5763359" y="3713155"/>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315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Left Pic-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549661" y="1988840"/>
            <a:ext cx="4079631" cy="3989859"/>
          </a:xfrm>
        </p:spPr>
        <p:txBody>
          <a:bodyPr rtlCol="0">
            <a:normAutofit/>
          </a:bodyPr>
          <a:lstStyle/>
          <a:p>
            <a:pPr lvl="0"/>
            <a:endParaRPr lang="en-US" noProof="0" smtClean="0"/>
          </a:p>
        </p:txBody>
      </p:sp>
      <p:sp>
        <p:nvSpPr>
          <p:cNvPr id="6" name="Text Placeholder 5"/>
          <p:cNvSpPr>
            <a:spLocks noGrp="1"/>
          </p:cNvSpPr>
          <p:nvPr>
            <p:ph type="body" sz="quarter" idx="11"/>
          </p:nvPr>
        </p:nvSpPr>
        <p:spPr>
          <a:xfrm>
            <a:off x="844062" y="1988840"/>
            <a:ext cx="6096000" cy="3989859"/>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Title 1"/>
          <p:cNvSpPr>
            <a:spLocks noGrp="1"/>
          </p:cNvSpPr>
          <p:nvPr>
            <p:ph type="title"/>
          </p:nvPr>
        </p:nvSpPr>
        <p:spPr>
          <a:xfrm>
            <a:off x="0" y="404664"/>
            <a:ext cx="12192000" cy="1143000"/>
          </a:xfrm>
        </p:spPr>
        <p:txBody>
          <a:bodyPr/>
          <a:lstStyle/>
          <a:p>
            <a:r>
              <a:rPr lang="en-AU" smtClean="0"/>
              <a:t>Click to edit Master title style</a:t>
            </a:r>
            <a:endParaRPr lang="en-US"/>
          </a:p>
        </p:txBody>
      </p:sp>
      <p:sp>
        <p:nvSpPr>
          <p:cNvPr id="5" name="Footer Placeholder 4"/>
          <p:cNvSpPr>
            <a:spLocks noGrp="1"/>
          </p:cNvSpPr>
          <p:nvPr>
            <p:ph type="ftr" sz="quarter" idx="12"/>
          </p:nvPr>
        </p:nvSpPr>
        <p:spPr>
          <a:xfrm>
            <a:off x="1752600" y="6356351"/>
            <a:ext cx="6736862" cy="365125"/>
          </a:xfrm>
          <a:prstGeom prst="rect">
            <a:avLst/>
          </a:prstGeom>
        </p:spPr>
        <p:txBody>
          <a:bodyPr vert="horz" lIns="91440" tIns="45720" rIns="91440" bIns="45720" rtlCol="0" anchor="ctr"/>
          <a:lstStyle>
            <a:lvl1pPr algn="ctr">
              <a:defRPr sz="1200">
                <a:solidFill>
                  <a:prstClr val="black">
                    <a:lumMod val="50000"/>
                    <a:lumOff val="50000"/>
                  </a:prstClr>
                </a:solidFill>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3"/>
          </p:nvPr>
        </p:nvSpPr>
        <p:spPr>
          <a:xfrm>
            <a:off x="423986" y="6354764"/>
            <a:ext cx="1041399"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defRPr>
            </a:lvl1pPr>
          </a:lstStyle>
          <a:p>
            <a:pPr>
              <a:defRPr/>
            </a:pPr>
            <a:fld id="{F3FFAD15-E5A7-43BB-B106-4492735E33FE}" type="slidenum">
              <a:rPr lang="en-US" altLang="en-US"/>
              <a:pPr>
                <a:defRPr/>
              </a:pPr>
              <a:t>‹#›</a:t>
            </a:fld>
            <a:endParaRPr lang="en-US" altLang="en-US"/>
          </a:p>
        </p:txBody>
      </p:sp>
    </p:spTree>
    <p:extLst>
      <p:ext uri="{BB962C8B-B14F-4D97-AF65-F5344CB8AC3E}">
        <p14:creationId xmlns:p14="http://schemas.microsoft.com/office/powerpoint/2010/main" val="2175995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a16="http://schemas.microsoft.com/office/drawing/2014/main" xmlns=""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a16="http://schemas.microsoft.com/office/drawing/2014/main" xmlns=""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7064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a16="http://schemas.microsoft.com/office/drawing/2014/main" xmlns=""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a16="http://schemas.microsoft.com/office/drawing/2014/main" xmlns=""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06409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a16="http://schemas.microsoft.com/office/drawing/2014/main" xmlns=""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a16="http://schemas.microsoft.com/office/drawing/2014/main" xmlns=""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35214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a16="http://schemas.microsoft.com/office/drawing/2014/main" xmlns=""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a16="http://schemas.microsoft.com/office/drawing/2014/main" xmlns=""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24449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2">
                    <a:lumMod val="20000"/>
                    <a:lumOff val="8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2">
                    <a:lumMod val="20000"/>
                    <a:lumOff val="8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2">
                    <a:lumMod val="20000"/>
                    <a:lumOff val="8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a16="http://schemas.microsoft.com/office/drawing/2014/main" xmlns=""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a16="http://schemas.microsoft.com/office/drawing/2014/main" xmlns=""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60604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a16="http://schemas.microsoft.com/office/drawing/2014/main" xmlns=""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a16="http://schemas.microsoft.com/office/drawing/2014/main" xmlns=""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2">
                    <a:lumMod val="20000"/>
                    <a:lumOff val="8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417760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96923A-B50F-2A44-9C76-3C9FFD0F8EFB}"/>
              </a:ext>
            </a:extLst>
          </p:cNvPr>
          <p:cNvSpPr>
            <a:spLocks noGrp="1"/>
          </p:cNvSpPr>
          <p:nvPr>
            <p:ph type="ctrTitle"/>
          </p:nvPr>
        </p:nvSpPr>
        <p:spPr>
          <a:xfrm>
            <a:off x="767070" y="1343988"/>
            <a:ext cx="9144000" cy="2165973"/>
          </a:xfrm>
        </p:spPr>
        <p:txBody>
          <a:bodyPr lIns="0" anchor="b"/>
          <a:lstStyle>
            <a:lvl1pPr algn="l">
              <a:defRPr sz="6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7152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a16="http://schemas.microsoft.com/office/drawing/2014/main" xmlns="" id="{51B83ED6-62A2-CD4D-AA98-221CF8A492FF}"/>
              </a:ext>
            </a:extLst>
          </p:cNvPr>
          <p:cNvSpPr/>
          <p:nvPr userDrawn="1"/>
        </p:nvSpPr>
        <p:spPr>
          <a:xfrm>
            <a:off x="411183"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21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49449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277826" y="1600200"/>
            <a:ext cx="559699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085211" y="1600200"/>
            <a:ext cx="5497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
        <p:nvSpPr>
          <p:cNvPr id="8" name="Rectangle 7">
            <a:extLst>
              <a:ext uri="{FF2B5EF4-FFF2-40B4-BE49-F238E27FC236}">
                <a16:creationId xmlns:a16="http://schemas.microsoft.com/office/drawing/2014/main" xmlns="" id="{51B83ED6-62A2-CD4D-AA98-221CF8A492FF}"/>
              </a:ext>
            </a:extLst>
          </p:cNvPr>
          <p:cNvSpPr/>
          <p:nvPr userDrawn="1"/>
        </p:nvSpPr>
        <p:spPr>
          <a:xfrm>
            <a:off x="435459"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035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277826" y="1535113"/>
            <a:ext cx="57181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77826" y="2174875"/>
            <a:ext cx="57181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AD4C762F-CA59-49E8-B588-821B631C7A3E}" type="datetimeFigureOut">
              <a:rPr lang="en-AU" smtClean="0"/>
              <a:t>23/11/2018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3842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AD4C762F-CA59-49E8-B588-821B631C7A3E}" type="datetimeFigureOut">
              <a:rPr lang="en-AU" smtClean="0"/>
              <a:t>23/11/2018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80931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C762F-CA59-49E8-B588-821B631C7A3E}" type="datetimeFigureOut">
              <a:rPr lang="en-AU" smtClean="0"/>
              <a:t>23/11/2018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1092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326284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121152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17.xml"/><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b">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tx1">
                    <a:tint val="75000"/>
                  </a:schemeClr>
                </a:solidFill>
                <a:latin typeface="Fira Sans" panose="020B0604020202020204" charset="0"/>
              </a:defRPr>
            </a:lvl1pPr>
          </a:lstStyle>
          <a:p>
            <a:fld id="{AD4C762F-CA59-49E8-B588-821B631C7A3E}" type="datetimeFigureOut">
              <a:rPr lang="en-AU" smtClean="0"/>
              <a:pPr/>
              <a:t>23/11/2018</a:t>
            </a:fld>
            <a:endParaRPr lang="en-AU" dirty="0"/>
          </a:p>
        </p:txBody>
      </p:sp>
      <p:sp>
        <p:nvSpPr>
          <p:cNvPr id="5" name="Footer Placeholder 4"/>
          <p:cNvSpPr>
            <a:spLocks noGrp="1"/>
          </p:cNvSpPr>
          <p:nvPr>
            <p:ph type="ftr" sz="quarter" idx="3"/>
          </p:nvPr>
        </p:nvSpPr>
        <p:spPr>
          <a:xfrm>
            <a:off x="1747880" y="6356350"/>
            <a:ext cx="6934873" cy="365125"/>
          </a:xfrm>
          <a:prstGeom prst="rect">
            <a:avLst/>
          </a:prstGeom>
        </p:spPr>
        <p:txBody>
          <a:bodyPr vert="horz" lIns="91440" tIns="45720" rIns="91440" bIns="45720" rtlCol="0" anchor="ctr"/>
          <a:lstStyle>
            <a:lvl1pPr algn="ctr">
              <a:defRPr sz="1200" b="1">
                <a:solidFill>
                  <a:schemeClr val="tx1">
                    <a:tint val="75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tx1">
                    <a:tint val="75000"/>
                  </a:schemeClr>
                </a:solidFill>
                <a:latin typeface="Fira Sans" panose="020B0604020202020204" charset="0"/>
              </a:defRPr>
            </a:lvl1pPr>
          </a:lstStyle>
          <a:p>
            <a:fld id="{9094B4EA-4D9F-48E4-A7D5-A43E4F5E8708}" type="slidenum">
              <a:rPr lang="en-AU" smtClean="0"/>
              <a:pPr/>
              <a:t>‹#›</a:t>
            </a:fld>
            <a:endParaRPr lang="en-AU"/>
          </a:p>
        </p:txBody>
      </p:sp>
      <p:pic>
        <p:nvPicPr>
          <p:cNvPr id="7" name="Picture 6">
            <a:extLst>
              <a:ext uri="{FF2B5EF4-FFF2-40B4-BE49-F238E27FC236}">
                <a16:creationId xmlns:a16="http://schemas.microsoft.com/office/drawing/2014/main" xmlns="" id="{14878D25-3F1C-7E42-AAEF-2D256F7A1091}"/>
              </a:ext>
            </a:extLst>
          </p:cNvPr>
          <p:cNvPicPr>
            <a:picLocks noChangeAspect="1"/>
          </p:cNvPicPr>
          <p:nvPr/>
        </p:nvPicPr>
        <p:blipFill>
          <a:blip r:embed="rId12"/>
          <a:stretch>
            <a:fillRect/>
          </a:stretch>
        </p:blipFill>
        <p:spPr>
          <a:xfrm>
            <a:off x="9601200" y="5591048"/>
            <a:ext cx="2590800" cy="1266952"/>
          </a:xfrm>
          <a:prstGeom prst="rect">
            <a:avLst/>
          </a:prstGeom>
        </p:spPr>
      </p:pic>
      <p:pic>
        <p:nvPicPr>
          <p:cNvPr id="8" name="Picture 7">
            <a:extLst>
              <a:ext uri="{FF2B5EF4-FFF2-40B4-BE49-F238E27FC236}">
                <a16:creationId xmlns:a16="http://schemas.microsoft.com/office/drawing/2014/main" xmlns="" id="{FD9CDF7B-6094-D341-91FD-53AA2397D9EC}"/>
              </a:ext>
            </a:extLst>
          </p:cNvPr>
          <p:cNvPicPr>
            <a:picLocks noChangeAspect="1"/>
          </p:cNvPicPr>
          <p:nvPr/>
        </p:nvPicPr>
        <p:blipFill rotWithShape="1">
          <a:blip r:embed="rId13"/>
          <a:srcRect l="35794"/>
          <a:stretch/>
        </p:blipFill>
        <p:spPr>
          <a:xfrm>
            <a:off x="10693400" y="6320878"/>
            <a:ext cx="1352296" cy="430853"/>
          </a:xfrm>
          <a:prstGeom prst="rect">
            <a:avLst/>
          </a:prstGeom>
        </p:spPr>
      </p:pic>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
            <a:ext cx="12192000" cy="96600"/>
          </a:xfrm>
          <a:prstGeom prst="rect">
            <a:avLst/>
          </a:prstGeom>
        </p:spPr>
      </p:pic>
    </p:spTree>
    <p:extLst>
      <p:ext uri="{BB962C8B-B14F-4D97-AF65-F5344CB8AC3E}">
        <p14:creationId xmlns:p14="http://schemas.microsoft.com/office/powerpoint/2010/main" val="40148418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89" r:id="rId10"/>
  </p:sldLayoutIdLst>
  <p:txStyles>
    <p:titleStyle>
      <a:lvl1pPr algn="l" defTabSz="914400" rtl="0" eaLnBrk="1" latinLnBrk="0" hangingPunct="1">
        <a:spcBef>
          <a:spcPct val="0"/>
        </a:spcBef>
        <a:buNone/>
        <a:defRPr sz="4400" b="1" kern="1200" spc="-100" baseline="0">
          <a:solidFill>
            <a:schemeClr val="tx1">
              <a:lumMod val="75000"/>
              <a:lumOff val="25000"/>
            </a:schemeClr>
          </a:solidFill>
          <a:latin typeface="Poppins" panose="020B0604020202020204" charset="0"/>
          <a:ea typeface="+mj-ea"/>
          <a:cs typeface="Poppins" panose="020B0604020202020204" charset="0"/>
        </a:defRPr>
      </a:lvl1pPr>
    </p:titleStyle>
    <p:bodyStyle>
      <a:lvl1pPr marL="268288" indent="-268288" algn="l" defTabSz="914400" rtl="0" eaLnBrk="1" latinLnBrk="0" hangingPunct="1">
        <a:spcBef>
          <a:spcPct val="20000"/>
        </a:spcBef>
        <a:buClr>
          <a:srgbClr val="47B8B2"/>
        </a:buClr>
        <a:buFont typeface="Wingdings" panose="05000000000000000000" pitchFamily="2" charset="2"/>
        <a:buChar char="§"/>
        <a:defRPr sz="3200" kern="1200" spc="-50" baseline="0">
          <a:solidFill>
            <a:schemeClr val="tx1"/>
          </a:solidFill>
          <a:latin typeface="Fira Sans" panose="020B0604020202020204" charset="0"/>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anose="05000000000000000000" pitchFamily="2" charset="2"/>
        <a:buChar char="§"/>
        <a:defRPr sz="2800" kern="1200" spc="-50" baseline="0">
          <a:solidFill>
            <a:schemeClr val="tx1"/>
          </a:solidFill>
          <a:latin typeface="Fira Sans" panose="020B0604020202020204" charset="0"/>
          <a:ea typeface="+mn-ea"/>
          <a:cs typeface="+mn-cs"/>
        </a:defRPr>
      </a:lvl2pPr>
      <a:lvl3pPr marL="1143000" indent="-228600" algn="l" defTabSz="914400" rtl="0" eaLnBrk="1" latinLnBrk="0" hangingPunct="1">
        <a:spcBef>
          <a:spcPct val="20000"/>
        </a:spcBef>
        <a:buClr>
          <a:schemeClr val="tx1">
            <a:lumMod val="50000"/>
            <a:lumOff val="50000"/>
          </a:schemeClr>
        </a:buClr>
        <a:buFont typeface="Fira Sans" panose="020B0604020202020204" charset="0"/>
        <a:buChar char="›"/>
        <a:defRPr sz="2400" kern="1200" spc="-50" baseline="0">
          <a:solidFill>
            <a:schemeClr val="tx1"/>
          </a:solidFill>
          <a:latin typeface="Fira Sans" panose="020B0604020202020204" charset="0"/>
          <a:ea typeface="+mn-ea"/>
          <a:cs typeface="+mn-cs"/>
        </a:defRPr>
      </a:lvl3pPr>
      <a:lvl4pPr marL="1600200" indent="-228600"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4pPr>
      <a:lvl5pPr marL="1971675" indent="-142875"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a16="http://schemas.microsoft.com/office/drawing/2014/main" xmlns=""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0" y="5591048"/>
            <a:ext cx="2590800" cy="1266952"/>
          </a:xfrm>
          <a:prstGeom prst="rect">
            <a:avLst/>
          </a:prstGeom>
        </p:spPr>
      </p:pic>
      <p:pic>
        <p:nvPicPr>
          <p:cNvPr id="8" name="Picture 7">
            <a:extLst>
              <a:ext uri="{FF2B5EF4-FFF2-40B4-BE49-F238E27FC236}">
                <a16:creationId xmlns:a16="http://schemas.microsoft.com/office/drawing/2014/main" xmlns=""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3657346065"/>
      </p:ext>
    </p:extLst>
  </p:cSld>
  <p:clrMap bg1="lt1" tx1="dk1" bg2="lt2" tx2="dk2" accent1="accent1" accent2="accent2" accent3="accent3" accent4="accent4" accent5="accent5" accent6="accent6" hlink="hlink" folHlink="folHlink"/>
  <p:sldLayoutIdLst>
    <p:sldLayoutId id="2147483673" r:id="rId1"/>
    <p:sldLayoutId id="2147483676"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a16="http://schemas.microsoft.com/office/drawing/2014/main" xmlns=""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a16="http://schemas.microsoft.com/office/drawing/2014/main" xmlns=""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610838139"/>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0"/>
          </a:xfrm>
          <a:prstGeom prst="rect">
            <a:avLst/>
          </a:prstGeom>
        </p:spPr>
      </p:pic>
      <p:pic>
        <p:nvPicPr>
          <p:cNvPr id="7" name="Picture 6">
            <a:extLst>
              <a:ext uri="{FF2B5EF4-FFF2-40B4-BE49-F238E27FC236}">
                <a16:creationId xmlns:a16="http://schemas.microsoft.com/office/drawing/2014/main" xmlns=""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a16="http://schemas.microsoft.com/office/drawing/2014/main" xmlns=""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2">
                    <a:lumMod val="20000"/>
                    <a:lumOff val="8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2">
                    <a:lumMod val="20000"/>
                    <a:lumOff val="8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2">
                    <a:lumMod val="20000"/>
                    <a:lumOff val="8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1138516902"/>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2">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2">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2">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89282CE-23A7-9C45-A239-5C7364034395}"/>
              </a:ext>
            </a:extLst>
          </p:cNvPr>
          <p:cNvPicPr>
            <a:picLocks noChangeAspect="1"/>
          </p:cNvPicPr>
          <p:nvPr/>
        </p:nvPicPr>
        <p:blipFill rotWithShape="1">
          <a:blip r:embed="rId3"/>
          <a:srcRect t="6004" b="20014"/>
          <a:stretch/>
        </p:blipFill>
        <p:spPr>
          <a:xfrm>
            <a:off x="0" y="0"/>
            <a:ext cx="12203528" cy="6858000"/>
          </a:xfrm>
          <a:prstGeom prst="rect">
            <a:avLst/>
          </a:prstGeom>
        </p:spPr>
      </p:pic>
      <p:pic>
        <p:nvPicPr>
          <p:cNvPr id="8" name="Picture 7">
            <a:extLst>
              <a:ext uri="{FF2B5EF4-FFF2-40B4-BE49-F238E27FC236}">
                <a16:creationId xmlns:a16="http://schemas.microsoft.com/office/drawing/2014/main" xmlns="" id="{0827FABC-47BC-5E42-BDF5-9E184B44EEE8}"/>
              </a:ext>
            </a:extLst>
          </p:cNvPr>
          <p:cNvPicPr>
            <a:picLocks noChangeAspect="1"/>
          </p:cNvPicPr>
          <p:nvPr/>
        </p:nvPicPr>
        <p:blipFill>
          <a:blip r:embed="rId4"/>
          <a:stretch>
            <a:fillRect/>
          </a:stretch>
        </p:blipFill>
        <p:spPr>
          <a:xfrm>
            <a:off x="6784851" y="5579163"/>
            <a:ext cx="5015148" cy="1025938"/>
          </a:xfrm>
          <a:prstGeom prst="rect">
            <a:avLst/>
          </a:prstGeom>
        </p:spPr>
      </p:pic>
      <p:sp>
        <p:nvSpPr>
          <p:cNvPr id="2" name="Title Placeholder 1">
            <a:extLst>
              <a:ext uri="{FF2B5EF4-FFF2-40B4-BE49-F238E27FC236}">
                <a16:creationId xmlns:a16="http://schemas.microsoft.com/office/drawing/2014/main" xmlns="" id="{9EFBC827-767A-EB45-A727-C2A2F6C37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a:extLst>
              <a:ext uri="{FF2B5EF4-FFF2-40B4-BE49-F238E27FC236}">
                <a16:creationId xmlns:a16="http://schemas.microsoft.com/office/drawing/2014/main" xmlns="" id="{2E1BD145-B6AE-9B45-8E40-2E6CCAD25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9126063"/>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b="1" i="0" kern="1200" spc="-150">
          <a:solidFill>
            <a:schemeClr val="bg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50">
          <a:solidFill>
            <a:schemeClr val="accent3">
              <a:lumMod val="40000"/>
              <a:lumOff val="60000"/>
            </a:schemeClr>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50">
          <a:solidFill>
            <a:schemeClr val="accent3">
              <a:lumMod val="40000"/>
              <a:lumOff val="60000"/>
            </a:schemeClr>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50">
          <a:solidFill>
            <a:schemeClr val="accent3">
              <a:lumMod val="40000"/>
              <a:lumOff val="60000"/>
            </a:schemeClr>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ElderlyCouple.jpg"/>
          <p:cNvPicPr>
            <a:picLocks noChangeAspect="1"/>
          </p:cNvPicPr>
          <p:nvPr/>
        </p:nvPicPr>
        <p:blipFill>
          <a:blip r:embed="rId3">
            <a:extLst>
              <a:ext uri="{28A0092B-C50C-407E-A947-70E740481C1C}">
                <a14:useLocalDpi xmlns:a14="http://schemas.microsoft.com/office/drawing/2010/main" val="0"/>
              </a:ext>
            </a:extLst>
          </a:blip>
          <a:srcRect r="14734"/>
          <a:stretch>
            <a:fillRect/>
          </a:stretch>
        </p:blipFill>
        <p:spPr bwMode="auto">
          <a:xfrm>
            <a:off x="6822830" y="1637534"/>
            <a:ext cx="5369169"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1"/>
          <p:cNvSpPr txBox="1">
            <a:spLocks noChangeArrowheads="1"/>
          </p:cNvSpPr>
          <p:nvPr/>
        </p:nvSpPr>
        <p:spPr bwMode="auto">
          <a:xfrm>
            <a:off x="867508" y="1163638"/>
            <a:ext cx="505069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charset="0"/>
              <a:buChar char="•"/>
              <a:defRPr sz="2800">
                <a:solidFill>
                  <a:srgbClr val="595959"/>
                </a:solidFill>
                <a:latin typeface="Arial" charset="0"/>
                <a:ea typeface="ＭＳ Ｐゴシック" pitchFamily="34" charset="-128"/>
                <a:cs typeface="Arial" charset="0"/>
              </a:defRPr>
            </a:lvl1pPr>
            <a:lvl2pPr marL="742950" indent="-285750" eaLnBrk="0" hangingPunct="0">
              <a:spcBef>
                <a:spcPct val="20000"/>
              </a:spcBef>
              <a:buClr>
                <a:srgbClr val="005A9B"/>
              </a:buClr>
              <a:buFont typeface="Arial" charset="0"/>
              <a:buChar char="–"/>
              <a:defRPr sz="2600">
                <a:solidFill>
                  <a:srgbClr val="595959"/>
                </a:solidFill>
                <a:latin typeface="Arial" charset="0"/>
                <a:ea typeface="ＭＳ Ｐゴシック" pitchFamily="34" charset="-128"/>
                <a:cs typeface="Arial" charset="0"/>
              </a:defRPr>
            </a:lvl2pPr>
            <a:lvl3pPr marL="1143000" indent="-228600" eaLnBrk="0" hangingPunct="0">
              <a:spcBef>
                <a:spcPct val="20000"/>
              </a:spcBef>
              <a:buClr>
                <a:srgbClr val="005A9B"/>
              </a:buClr>
              <a:buFont typeface="Arial" charset="0"/>
              <a:buChar char="•"/>
              <a:defRPr sz="2200">
                <a:solidFill>
                  <a:srgbClr val="595959"/>
                </a:solidFill>
                <a:latin typeface="Arial" charset="0"/>
                <a:ea typeface="ＭＳ Ｐゴシック" pitchFamily="34" charset="-128"/>
                <a:cs typeface="Arial" charset="0"/>
              </a:defRPr>
            </a:lvl3pPr>
            <a:lvl4pPr marL="16002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4pPr>
            <a:lvl5pPr marL="2057400" indent="-228600" eaLnBrk="0" hangingPunct="0">
              <a:spcBef>
                <a:spcPct val="20000"/>
              </a:spcBef>
              <a:buClr>
                <a:srgbClr val="005A9B"/>
              </a:buClr>
              <a:buFont typeface="Arial" charset="0"/>
              <a:buChar char="»"/>
              <a:defRPr sz="2000">
                <a:solidFill>
                  <a:srgbClr val="595959"/>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005A9B"/>
              </a:buClr>
              <a:buFont typeface="Arial" charset="0"/>
              <a:buChar char="»"/>
              <a:defRPr sz="2000">
                <a:solidFill>
                  <a:srgbClr val="595959"/>
                </a:solidFill>
                <a:latin typeface="Arial" charset="0"/>
                <a:ea typeface="ＭＳ Ｐゴシック" pitchFamily="34" charset="-128"/>
                <a:cs typeface="Arial" charset="0"/>
              </a:defRPr>
            </a:lvl9pPr>
          </a:lstStyle>
          <a:p>
            <a:pPr eaLnBrk="1" hangingPunct="1">
              <a:spcBef>
                <a:spcPct val="0"/>
              </a:spcBef>
              <a:buClrTx/>
              <a:buFontTx/>
              <a:buNone/>
            </a:pPr>
            <a:endParaRPr lang="en-AU" altLang="en-US" sz="1800" dirty="0">
              <a:solidFill>
                <a:srgbClr val="000000"/>
              </a:solidFill>
            </a:endParaRPr>
          </a:p>
        </p:txBody>
      </p:sp>
      <p:sp>
        <p:nvSpPr>
          <p:cNvPr id="7" name="Title 6"/>
          <p:cNvSpPr>
            <a:spLocks noGrp="1"/>
          </p:cNvSpPr>
          <p:nvPr>
            <p:ph type="title"/>
          </p:nvPr>
        </p:nvSpPr>
        <p:spPr>
          <a:xfrm>
            <a:off x="134815" y="494534"/>
            <a:ext cx="12192000" cy="1143000"/>
          </a:xfrm>
        </p:spPr>
        <p:txBody>
          <a:bodyPr>
            <a:normAutofit fontScale="90000"/>
          </a:bodyPr>
          <a:lstStyle/>
          <a:p>
            <a:pPr>
              <a:defRPr/>
            </a:pPr>
            <a:r>
              <a:rPr lang="en-AU" altLang="en-US" dirty="0" smtClean="0">
                <a:latin typeface="Arial" pitchFamily="34" charset="0"/>
                <a:ea typeface="ＭＳ Ｐゴシック" pitchFamily="34" charset="-128"/>
              </a:rPr>
              <a:t/>
            </a:r>
            <a:br>
              <a:rPr lang="en-AU" altLang="en-US" dirty="0" smtClean="0">
                <a:latin typeface="Arial" pitchFamily="34" charset="0"/>
                <a:ea typeface="ＭＳ Ｐゴシック" pitchFamily="34" charset="-128"/>
              </a:rPr>
            </a:br>
            <a:r>
              <a:rPr lang="en-AU" altLang="en-US" sz="4900" dirty="0" smtClean="0">
                <a:ea typeface="ＭＳ Ｐゴシック" pitchFamily="34" charset="-128"/>
              </a:rPr>
              <a:t>Promising Parkinson’s research</a:t>
            </a:r>
            <a:br>
              <a:rPr lang="en-AU" altLang="en-US" sz="4900" dirty="0" smtClean="0">
                <a:ea typeface="ＭＳ Ｐゴシック" pitchFamily="34" charset="-128"/>
              </a:rPr>
            </a:br>
            <a:endParaRPr lang="en-AU" altLang="en-US" dirty="0" smtClean="0">
              <a:ea typeface="ＭＳ Ｐゴシック" pitchFamily="34" charset="-128"/>
            </a:endParaRPr>
          </a:p>
        </p:txBody>
      </p:sp>
      <p:graphicFrame>
        <p:nvGraphicFramePr>
          <p:cNvPr id="8" name="Table 7"/>
          <p:cNvGraphicFramePr>
            <a:graphicFrameLocks noGrp="1"/>
          </p:cNvGraphicFramePr>
          <p:nvPr>
            <p:extLst>
              <p:ext uri="{D42A27DB-BD31-4B8C-83A1-F6EECF244321}">
                <p14:modId xmlns:p14="http://schemas.microsoft.com/office/powerpoint/2010/main" val="907148207"/>
              </p:ext>
            </p:extLst>
          </p:nvPr>
        </p:nvGraphicFramePr>
        <p:xfrm>
          <a:off x="282325" y="1163638"/>
          <a:ext cx="7246236" cy="5221921"/>
        </p:xfrm>
        <a:graphic>
          <a:graphicData uri="http://schemas.openxmlformats.org/drawingml/2006/table">
            <a:tbl>
              <a:tblPr>
                <a:tableStyleId>{5C22544A-7EE6-4342-B048-85BDC9FD1C3A}</a:tableStyleId>
              </a:tblPr>
              <a:tblGrid>
                <a:gridCol w="7246236"/>
              </a:tblGrid>
              <a:tr h="462691">
                <a:tc>
                  <a:txBody>
                    <a:bodyPr/>
                    <a:lstStyle/>
                    <a:p>
                      <a:pPr marL="0" indent="0"/>
                      <a:r>
                        <a:rPr lang="en-AU" sz="2000" b="1" dirty="0" smtClean="0">
                          <a:solidFill>
                            <a:schemeClr val="bg1"/>
                          </a:solidFill>
                          <a:latin typeface="Poppins" panose="020B0604020202020204" charset="0"/>
                          <a:ea typeface="ＭＳ Ｐゴシック" charset="0"/>
                          <a:cs typeface="Poppins" panose="020B0604020202020204" charset="0"/>
                        </a:rPr>
                        <a:t>Problem</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975448">
                <a:tc>
                  <a:txBody>
                    <a:bodyPr/>
                    <a:lstStyle/>
                    <a:p>
                      <a:r>
                        <a:rPr lang="en-AU" sz="1800" dirty="0" smtClean="0">
                          <a:latin typeface="Fira Sans" panose="020B0604020202020204" charset="0"/>
                          <a:ea typeface="ＭＳ Ｐゴシック" charset="0"/>
                          <a:cs typeface="Arial" charset="0"/>
                        </a:rPr>
                        <a:t>Around 80,000 Australian’s live with Parkinson’s disease. Only with better information will we get better treatments.</a:t>
                      </a:r>
                      <a:endParaRPr lang="en-AU" sz="1800" dirty="0">
                        <a:latin typeface="Fira Sans" panose="020B0604020202020204" charset="0"/>
                        <a:ea typeface="ＭＳ Ｐゴシック" charset="0"/>
                        <a:cs typeface="Arial"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r h="462691">
                <a:tc>
                  <a:txBody>
                    <a:bodyPr/>
                    <a:lstStyle/>
                    <a:p>
                      <a:r>
                        <a:rPr lang="en-AU" sz="2000" b="1" dirty="0" smtClean="0">
                          <a:solidFill>
                            <a:schemeClr val="bg1"/>
                          </a:solidFill>
                          <a:latin typeface="Poppins" panose="020B0604020202020204" charset="0"/>
                          <a:ea typeface="ＭＳ Ｐゴシック" charset="0"/>
                          <a:cs typeface="Poppins" panose="020B0604020202020204" charset="0"/>
                        </a:rPr>
                        <a:t>Results</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1891663">
                <a:tc>
                  <a:txBody>
                    <a:bodyPr/>
                    <a:lstStyle/>
                    <a:p>
                      <a:r>
                        <a:rPr lang="en-AU" sz="1800" dirty="0" smtClean="0">
                          <a:latin typeface="Fira Sans" panose="020B0604020202020204" charset="0"/>
                          <a:ea typeface="ＭＳ Ｐゴシック" charset="0"/>
                          <a:cs typeface="Arial" charset="0"/>
                        </a:rPr>
                        <a:t>The research found the protein Alpha-Synuclien is abnormally deposited in the brains of Parkinson’s patients. This</a:t>
                      </a:r>
                      <a:r>
                        <a:rPr lang="en-AU" sz="1800" baseline="0" dirty="0" smtClean="0">
                          <a:latin typeface="Fira Sans" panose="020B0604020202020204" charset="0"/>
                          <a:ea typeface="ＭＳ Ｐゴシック" charset="0"/>
                          <a:cs typeface="Arial" charset="0"/>
                        </a:rPr>
                        <a:t> </a:t>
                      </a:r>
                      <a:r>
                        <a:rPr lang="en-AU" sz="1800" dirty="0" smtClean="0">
                          <a:latin typeface="Fira Sans" panose="020B0604020202020204" charset="0"/>
                          <a:ea typeface="ＭＳ Ｐゴシック" charset="0"/>
                          <a:cs typeface="Arial" charset="0"/>
                        </a:rPr>
                        <a:t>can be stopped or even reversed</a:t>
                      </a:r>
                    </a:p>
                    <a:p>
                      <a:r>
                        <a:rPr lang="en-AU" sz="1800" dirty="0" smtClean="0">
                          <a:latin typeface="Fira Sans" panose="020B0604020202020204" charset="0"/>
                          <a:ea typeface="ＭＳ Ｐゴシック" charset="0"/>
                          <a:cs typeface="Arial" charset="0"/>
                        </a:rPr>
                        <a:t>using a special branched polymer called</a:t>
                      </a:r>
                    </a:p>
                    <a:p>
                      <a:r>
                        <a:rPr lang="en-AU" sz="1800" dirty="0" smtClean="0">
                          <a:latin typeface="Fira Sans" panose="020B0604020202020204" charset="0"/>
                          <a:ea typeface="ＭＳ Ｐゴシック" charset="0"/>
                          <a:cs typeface="Arial" charset="0"/>
                        </a:rPr>
                        <a:t>dendrimer.</a:t>
                      </a:r>
                      <a:endParaRPr lang="en-AU" sz="1800" dirty="0">
                        <a:latin typeface="Fira Sans" panose="020B0604020202020204" charset="0"/>
                        <a:ea typeface="ＭＳ Ｐゴシック" charset="0"/>
                        <a:cs typeface="Arial"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r h="462691">
                <a:tc>
                  <a:txBody>
                    <a:bodyPr/>
                    <a:lstStyle/>
                    <a:p>
                      <a:r>
                        <a:rPr lang="en-AU" sz="2000" b="1" dirty="0" smtClean="0">
                          <a:solidFill>
                            <a:schemeClr val="bg1"/>
                          </a:solidFill>
                          <a:latin typeface="Poppins" panose="020B0604020202020204" charset="0"/>
                          <a:ea typeface="ＭＳ Ｐゴシック" charset="0"/>
                          <a:cs typeface="Poppins" panose="020B0604020202020204" charset="0"/>
                        </a:rPr>
                        <a:t>Benefit</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96673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800" dirty="0" smtClean="0">
                          <a:latin typeface="Fira Sans" panose="020B0604020202020204" charset="0"/>
                          <a:ea typeface="ＭＳ Ｐゴシック" charset="0"/>
                          <a:cs typeface="Arial" charset="0"/>
                        </a:rPr>
                        <a:t>Potentially will lead to new preventative and </a:t>
                      </a:r>
                      <a:br>
                        <a:rPr lang="en-AU" sz="1800" dirty="0" smtClean="0">
                          <a:latin typeface="Fira Sans" panose="020B0604020202020204" charset="0"/>
                          <a:ea typeface="ＭＳ Ｐゴシック" charset="0"/>
                          <a:cs typeface="Arial" charset="0"/>
                        </a:rPr>
                      </a:br>
                      <a:r>
                        <a:rPr lang="en-AU" sz="1800" dirty="0" smtClean="0">
                          <a:latin typeface="Fira Sans" panose="020B0604020202020204" charset="0"/>
                          <a:ea typeface="ＭＳ Ｐゴシック" charset="0"/>
                          <a:cs typeface="Arial" charset="0"/>
                        </a:rPr>
                        <a:t>therapeutic agents for managing the disease.</a:t>
                      </a: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bl>
          </a:graphicData>
        </a:graphic>
      </p:graphicFrame>
    </p:spTree>
    <p:extLst>
      <p:ext uri="{BB962C8B-B14F-4D97-AF65-F5344CB8AC3E}">
        <p14:creationId xmlns:p14="http://schemas.microsoft.com/office/powerpoint/2010/main" val="3814161944"/>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NSTO Main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STO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NSTO Dark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NSTO Teal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NSTO Thank you slide">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NSTO-Presentation-Template (002).potx" id="{184A31D5-91C8-40B3-A59B-7452EB64DD6C}" vid="{3F5CB8C6-FE16-4A31-8484-8F89EA4ED7B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Powerpoint-2018 (16)</Template>
  <TotalTime>17</TotalTime>
  <Words>213</Words>
  <Application>Microsoft Office PowerPoint</Application>
  <PresentationFormat>Custom</PresentationFormat>
  <Paragraphs>19</Paragraphs>
  <Slides>1</Slides>
  <Notes>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vt:i4>
      </vt:variant>
    </vt:vector>
  </HeadingPairs>
  <TitlesOfParts>
    <vt:vector size="15" baseType="lpstr">
      <vt:lpstr>Arial</vt:lpstr>
      <vt:lpstr>Wingdings</vt:lpstr>
      <vt:lpstr>Fira Sans ExtraLight</vt:lpstr>
      <vt:lpstr>Fira Sans Light</vt:lpstr>
      <vt:lpstr>ＭＳ Ｐゴシック</vt:lpstr>
      <vt:lpstr>Poppins Light</vt:lpstr>
      <vt:lpstr>Calibri</vt:lpstr>
      <vt:lpstr>Fira Sans</vt:lpstr>
      <vt:lpstr>Poppins</vt:lpstr>
      <vt:lpstr>ANSTO Main Content</vt:lpstr>
      <vt:lpstr>ANSTO Blue slides</vt:lpstr>
      <vt:lpstr>ANSTO Dark blue slides</vt:lpstr>
      <vt:lpstr>ANSTO Teal slides</vt:lpstr>
      <vt:lpstr>ANSTO Thank you slide</vt:lpstr>
      <vt:lpstr> Promising Parkinson’s research </vt:lpstr>
    </vt:vector>
  </TitlesOfParts>
  <Company>ANSTO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 Case Studies</dc:title>
  <dc:creator>BURNS, Vanessa</dc:creator>
  <cp:lastModifiedBy>BURNS, Vanessa</cp:lastModifiedBy>
  <cp:revision>6</cp:revision>
  <dcterms:created xsi:type="dcterms:W3CDTF">2018-11-01T04:51:28Z</dcterms:created>
  <dcterms:modified xsi:type="dcterms:W3CDTF">2018-11-23T04:51:55Z</dcterms:modified>
</cp:coreProperties>
</file>