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3"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Calibri" panose="020F0502020204030204" pitchFamily="34" charset="0"/>
      <p:regular r:id="rId13"/>
      <p:bold r:id="rId14"/>
      <p:italic r:id="rId15"/>
      <p:boldItalic r:id="rId16"/>
    </p:embeddedFont>
    <p:embeddedFont>
      <p:font typeface="Poppins Light" panose="020B0604020202020204" charset="0"/>
      <p:regular r:id="rId17"/>
      <p: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76" d="100"/>
          <a:sy n="76" d="100"/>
        </p:scale>
        <p:origin x="-79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97387-2D5C-4D57-9B70-BDC97A161F68}"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4818E-D68F-4FC7-987A-5F2253B0AB42}" type="slidenum">
              <a:rPr lang="en-AU" smtClean="0"/>
              <a:t>‹#›</a:t>
            </a:fld>
            <a:endParaRPr lang="en-AU"/>
          </a:p>
        </p:txBody>
      </p:sp>
    </p:spTree>
    <p:extLst>
      <p:ext uri="{BB962C8B-B14F-4D97-AF65-F5344CB8AC3E}">
        <p14:creationId xmlns:p14="http://schemas.microsoft.com/office/powerpoint/2010/main" val="160946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lnSpc>
                <a:spcPct val="80000"/>
              </a:lnSpc>
              <a:spcBef>
                <a:spcPct val="0"/>
              </a:spcBef>
            </a:pPr>
            <a:r>
              <a:rPr lang="en-AU" altLang="en-US" sz="800" b="1" smtClean="0"/>
              <a:t>Australia’s Mo-99 plant must close</a:t>
            </a:r>
          </a:p>
          <a:p>
            <a:pPr marL="228600" indent="-228600" eaLnBrk="1" hangingPunct="1">
              <a:lnSpc>
                <a:spcPct val="80000"/>
              </a:lnSpc>
              <a:spcBef>
                <a:spcPct val="0"/>
              </a:spcBef>
              <a:buFontTx/>
              <a:buChar char="•"/>
            </a:pPr>
            <a:r>
              <a:rPr lang="en-AU" altLang="en-US" sz="800" smtClean="0"/>
              <a:t>Using OPAL, ANSTO currently manufactures 550,000 doses of Mo-99 every year but ANSTO’s manufacturing plant will close by July 2017. </a:t>
            </a:r>
          </a:p>
          <a:p>
            <a:pPr marL="228600" indent="-228600" eaLnBrk="1" hangingPunct="1">
              <a:lnSpc>
                <a:spcPct val="80000"/>
              </a:lnSpc>
              <a:spcBef>
                <a:spcPct val="0"/>
              </a:spcBef>
              <a:buFontTx/>
              <a:buChar char="•"/>
            </a:pPr>
            <a:r>
              <a:rPr lang="en-AU" altLang="en-US" sz="800" smtClean="0"/>
              <a:t>ANSTO’s existing Mo-99 facility was designed and commissioned as a demonstration plant with a life of 10 years. </a:t>
            </a:r>
          </a:p>
          <a:p>
            <a:pPr marL="228600" indent="-228600" eaLnBrk="1" hangingPunct="1">
              <a:lnSpc>
                <a:spcPct val="80000"/>
              </a:lnSpc>
              <a:spcBef>
                <a:spcPct val="0"/>
              </a:spcBef>
              <a:buFontTx/>
              <a:buChar char="•"/>
            </a:pPr>
            <a:r>
              <a:rPr lang="en-AU" altLang="en-US" sz="800" smtClean="0"/>
              <a:t>The existing plant cannot be upgraded because:</a:t>
            </a:r>
          </a:p>
          <a:p>
            <a:pPr marL="685800" lvl="1" indent="-228600" eaLnBrk="1" hangingPunct="1">
              <a:lnSpc>
                <a:spcPct val="80000"/>
              </a:lnSpc>
              <a:spcBef>
                <a:spcPct val="0"/>
              </a:spcBef>
              <a:buFontTx/>
              <a:buChar char="•"/>
            </a:pPr>
            <a:r>
              <a:rPr lang="en-AU" altLang="en-US" sz="800" smtClean="0"/>
              <a:t>The demonstration facility was retrofitted into an existing building and hot cells capable of handling limited amounts of radioactive material with no expansion options. The layout and operation is suboptimal from an efficiency perspective. </a:t>
            </a:r>
          </a:p>
          <a:p>
            <a:pPr marL="685800" lvl="1" indent="-228600" eaLnBrk="1" hangingPunct="1">
              <a:lnSpc>
                <a:spcPct val="80000"/>
              </a:lnSpc>
              <a:spcBef>
                <a:spcPct val="0"/>
              </a:spcBef>
              <a:buFontTx/>
              <a:buChar char="•"/>
            </a:pPr>
            <a:r>
              <a:rPr lang="en-AU" altLang="en-US" sz="800" smtClean="0"/>
              <a:t>A number of critical, high-cost plant and equipment components were designed to operate for 10 years after commissioning. By 2017 these components will no longer be useable. ANSTO’s Engineering and Capital Programs team will need to either shut down or significantly repair and recertify the components. </a:t>
            </a:r>
          </a:p>
          <a:p>
            <a:pPr marL="685800" lvl="1" indent="-228600" eaLnBrk="1" hangingPunct="1">
              <a:lnSpc>
                <a:spcPct val="80000"/>
              </a:lnSpc>
              <a:spcBef>
                <a:spcPct val="0"/>
              </a:spcBef>
              <a:buFontTx/>
              <a:buChar char="•"/>
            </a:pPr>
            <a:r>
              <a:rPr lang="en-AU" altLang="en-US" sz="800" smtClean="0"/>
              <a:t>Given the highly radioactive nature of the material being processed in the existing Mo-99 facility, the facility could not be operated and would have to be completely shut down during the recertification process.</a:t>
            </a:r>
          </a:p>
          <a:p>
            <a:pPr marL="685800" lvl="1" indent="-228600" eaLnBrk="1" hangingPunct="1">
              <a:lnSpc>
                <a:spcPct val="80000"/>
              </a:lnSpc>
              <a:spcBef>
                <a:spcPct val="0"/>
              </a:spcBef>
              <a:buFontTx/>
              <a:buChar char="•"/>
            </a:pPr>
            <a:r>
              <a:rPr lang="en-AU" altLang="en-US" sz="800" smtClean="0"/>
              <a:t>Any replacements or modifications would be inconsistent with best practice OH&amp;S standards </a:t>
            </a:r>
          </a:p>
          <a:p>
            <a:pPr marL="685800" lvl="1" indent="-228600" eaLnBrk="1" hangingPunct="1">
              <a:lnSpc>
                <a:spcPct val="80000"/>
              </a:lnSpc>
              <a:spcBef>
                <a:spcPct val="0"/>
              </a:spcBef>
              <a:buFontTx/>
              <a:buChar char="•"/>
            </a:pPr>
            <a:r>
              <a:rPr lang="en-AU" altLang="en-US" sz="800" smtClean="0"/>
              <a:t>If we are to meet local demand and fill any market gaps in world demand, we must start building a new Mo-99 plant now. It will take 3 years to build new Mo-99 facility and we need time for regulatory approvals etc.</a:t>
            </a:r>
          </a:p>
          <a:p>
            <a:pPr marL="228600" indent="-228600" eaLnBrk="1" hangingPunct="1">
              <a:lnSpc>
                <a:spcPct val="80000"/>
              </a:lnSpc>
              <a:spcBef>
                <a:spcPct val="0"/>
              </a:spcBef>
              <a:buFontTx/>
              <a:buChar char="•"/>
            </a:pPr>
            <a:endParaRPr lang="en-AU" altLang="en-US" sz="800" smtClean="0"/>
          </a:p>
          <a:p>
            <a:pPr marL="228600" indent="-228600" eaLnBrk="1" hangingPunct="1">
              <a:lnSpc>
                <a:spcPct val="80000"/>
              </a:lnSpc>
              <a:spcBef>
                <a:spcPct val="0"/>
              </a:spcBef>
            </a:pPr>
            <a:r>
              <a:rPr lang="en-AU" altLang="en-US" sz="800" b="1" smtClean="0"/>
              <a:t>Importing Mo99 is impractical and expensive</a:t>
            </a:r>
          </a:p>
          <a:p>
            <a:pPr marL="228600" indent="-228600" eaLnBrk="1" hangingPunct="1">
              <a:lnSpc>
                <a:spcPct val="80000"/>
              </a:lnSpc>
              <a:spcBef>
                <a:spcPct val="0"/>
              </a:spcBef>
              <a:buFontTx/>
              <a:buChar char="•"/>
            </a:pPr>
            <a:r>
              <a:rPr lang="en-AU" altLang="en-US" sz="800" smtClean="0"/>
              <a:t>Without a local Mo-99 facility, Australia would have to look overseas for Mo-99 supply.  </a:t>
            </a:r>
          </a:p>
          <a:p>
            <a:pPr marL="228600" indent="-228600" eaLnBrk="1" hangingPunct="1">
              <a:lnSpc>
                <a:spcPct val="80000"/>
              </a:lnSpc>
              <a:spcBef>
                <a:spcPct val="0"/>
              </a:spcBef>
              <a:buFontTx/>
              <a:buChar char="•"/>
            </a:pPr>
            <a:r>
              <a:rPr lang="en-AU" altLang="en-US" sz="800" smtClean="0"/>
              <a:t>Given the scheduled shutdown of the major overseas production reactors, import at any price might not be possible well within this decade.  </a:t>
            </a:r>
          </a:p>
          <a:p>
            <a:pPr marL="228600" indent="-228600" eaLnBrk="1" hangingPunct="1">
              <a:lnSpc>
                <a:spcPct val="80000"/>
              </a:lnSpc>
              <a:spcBef>
                <a:spcPct val="0"/>
              </a:spcBef>
              <a:buFontTx/>
              <a:buChar char="•"/>
            </a:pPr>
            <a:r>
              <a:rPr lang="en-AU" altLang="en-US" sz="800" smtClean="0"/>
              <a:t>ANSTO estimates that Australia would need to spend at least $10 million per year importing this product just to meet current domestic demand.</a:t>
            </a:r>
          </a:p>
          <a:p>
            <a:pPr marL="228600" indent="-228600" eaLnBrk="1" hangingPunct="1">
              <a:lnSpc>
                <a:spcPct val="80000"/>
              </a:lnSpc>
              <a:spcBef>
                <a:spcPct val="0"/>
              </a:spcBef>
              <a:buFontTx/>
              <a:buChar char="•"/>
            </a:pPr>
            <a:r>
              <a:rPr lang="en-AU" altLang="en-US" sz="800" smtClean="0"/>
              <a:t>There are serious logistical impracticalities of importing Mo-99. Mo-99 is a short-lived isotope which becomes unusable after 66 hours once it leaves a reactor. </a:t>
            </a:r>
          </a:p>
          <a:p>
            <a:pPr marL="228600" indent="-228600" eaLnBrk="1" hangingPunct="1">
              <a:lnSpc>
                <a:spcPct val="80000"/>
              </a:lnSpc>
              <a:spcBef>
                <a:spcPct val="0"/>
              </a:spcBef>
              <a:buFontTx/>
              <a:buChar char="•"/>
            </a:pPr>
            <a:r>
              <a:rPr lang="en-AU" altLang="en-US" sz="800" smtClean="0"/>
              <a:t>The cost to the patient/practitioner would increase. </a:t>
            </a:r>
          </a:p>
          <a:p>
            <a:pPr marL="228600" indent="-228600" eaLnBrk="1" hangingPunct="1">
              <a:lnSpc>
                <a:spcPct val="80000"/>
              </a:lnSpc>
              <a:spcBef>
                <a:spcPct val="0"/>
              </a:spcBef>
              <a:buFontTx/>
              <a:buChar char="•"/>
            </a:pPr>
            <a:r>
              <a:rPr lang="en-AU" altLang="en-US" sz="800" smtClean="0"/>
              <a:t>NSTO would have to terminate a key local manufacturing competence that has produced reactor–based isotopes locally for 43 years at a time when global leadership is practical and accessible. Currently, some 45 jobs would be lost directly as a result.</a:t>
            </a:r>
          </a:p>
          <a:p>
            <a:pPr marL="228600" indent="-228600" eaLnBrk="1" hangingPunct="1">
              <a:lnSpc>
                <a:spcPct val="80000"/>
              </a:lnSpc>
              <a:spcBef>
                <a:spcPct val="0"/>
              </a:spcBef>
            </a:pPr>
            <a:endParaRPr lang="en-AU" altLang="en-US" sz="8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a16="http://schemas.microsoft.com/office/drawing/2014/main" xmlns=""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a16="http://schemas.microsoft.com/office/drawing/2014/main" xmlns="" id="{14878D25-3F1C-7E42-AAEF-2D256F7A1091}"/>
              </a:ext>
            </a:extLst>
          </p:cNvPr>
          <p:cNvPicPr>
            <a:picLocks noChangeAspect="1"/>
          </p:cNvPicPr>
          <p:nvPr/>
        </p:nvPicPr>
        <p:blipFill>
          <a:blip r:embed="rId11"/>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D9CDF7B-6094-D341-91FD-53AA2397D9EC}"/>
              </a:ext>
            </a:extLst>
          </p:cNvPr>
          <p:cNvPicPr>
            <a:picLocks noChangeAspect="1"/>
          </p:cNvPicPr>
          <p:nvPr/>
        </p:nvPicPr>
        <p:blipFill rotWithShape="1">
          <a:blip r:embed="rId12"/>
          <a:srcRect l="35794"/>
          <a:stretch/>
        </p:blipFill>
        <p:spPr>
          <a:xfrm>
            <a:off x="10693400" y="6320878"/>
            <a:ext cx="1352296" cy="430853"/>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a16="http://schemas.microsoft.com/office/drawing/2014/main" xmlns=""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a16="http://schemas.microsoft.com/office/drawing/2014/main" xmlns=""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a16="http://schemas.microsoft.com/office/drawing/2014/main" xmlns=""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extLst>
              <a:ext uri="{28A0092B-C50C-407E-A947-70E740481C1C}">
                <a14:useLocalDpi xmlns:a14="http://schemas.microsoft.com/office/drawing/2010/main" val="0"/>
              </a:ext>
            </a:extLst>
          </a:blip>
          <a:srcRect r="670" b="21577"/>
          <a:stretch>
            <a:fillRect/>
          </a:stretch>
        </p:blipFill>
        <p:spPr bwMode="auto">
          <a:xfrm>
            <a:off x="5489159" y="4942721"/>
            <a:ext cx="2717720" cy="184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8558970" y="2401105"/>
            <a:ext cx="844062" cy="838200"/>
          </a:xfrm>
          <a:prstGeom prst="rightArrow">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solidFill>
                <a:srgbClr val="FFFFFF"/>
              </a:solidFill>
              <a:ea typeface="ＭＳ Ｐゴシック" charset="-128"/>
            </a:endParaRPr>
          </a:p>
        </p:txBody>
      </p:sp>
      <p:sp>
        <p:nvSpPr>
          <p:cNvPr id="16" name="Right Arrow 15"/>
          <p:cNvSpPr/>
          <p:nvPr/>
        </p:nvSpPr>
        <p:spPr>
          <a:xfrm>
            <a:off x="4223414" y="2401105"/>
            <a:ext cx="844062" cy="838200"/>
          </a:xfrm>
          <a:prstGeom prst="rightArrow">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solidFill>
                <a:srgbClr val="FFFFFF"/>
              </a:solidFill>
              <a:ea typeface="ＭＳ Ｐゴシック" charset="-128"/>
            </a:endParaRPr>
          </a:p>
        </p:txBody>
      </p:sp>
      <p:sp>
        <p:nvSpPr>
          <p:cNvPr id="2054" name="Title 1"/>
          <p:cNvSpPr>
            <a:spLocks noGrp="1"/>
          </p:cNvSpPr>
          <p:nvPr>
            <p:ph type="title" idx="4294967295"/>
          </p:nvPr>
        </p:nvSpPr>
        <p:spPr>
          <a:xfrm>
            <a:off x="0" y="223599"/>
            <a:ext cx="12192000" cy="1143000"/>
          </a:xfrm>
        </p:spPr>
        <p:txBody>
          <a:bodyPr/>
          <a:lstStyle/>
          <a:p>
            <a:pPr algn="ctr"/>
            <a:r>
              <a:rPr lang="en-US" altLang="en-US" dirty="0" smtClean="0"/>
              <a:t>The current production process</a:t>
            </a:r>
          </a:p>
        </p:txBody>
      </p:sp>
      <p:cxnSp>
        <p:nvCxnSpPr>
          <p:cNvPr id="4" name="Straight Connector 3"/>
          <p:cNvCxnSpPr/>
          <p:nvPr/>
        </p:nvCxnSpPr>
        <p:spPr>
          <a:xfrm>
            <a:off x="508000" y="1600200"/>
            <a:ext cx="11027508" cy="158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56" name="Rectangle 3"/>
          <p:cNvSpPr txBox="1">
            <a:spLocks noChangeArrowheads="1"/>
          </p:cNvSpPr>
          <p:nvPr/>
        </p:nvSpPr>
        <p:spPr bwMode="auto">
          <a:xfrm>
            <a:off x="645786" y="4114801"/>
            <a:ext cx="334659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Clr>
                <a:srgbClr val="FF6600"/>
              </a:buClr>
            </a:pPr>
            <a:r>
              <a:rPr lang="en-US" altLang="en-US" dirty="0">
                <a:latin typeface="Fira Sans" panose="020B0604020202020204" charset="0"/>
              </a:rPr>
              <a:t>    </a:t>
            </a:r>
            <a:r>
              <a:rPr lang="en-US" altLang="en-US" b="1" dirty="0">
                <a:latin typeface="Fira Sans" panose="020B0604020202020204" charset="0"/>
              </a:rPr>
              <a:t>LEU in reactor for irradiation &amp; Mo-99 from fission process</a:t>
            </a:r>
          </a:p>
        </p:txBody>
      </p:sp>
      <p:pic>
        <p:nvPicPr>
          <p:cNvPr id="2057" name="Picture 4" descr="gentech"/>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9483968" y="1811338"/>
            <a:ext cx="2080847" cy="2361832"/>
          </a:xfrm>
          <a:noFill/>
        </p:spPr>
      </p:pic>
      <p:sp>
        <p:nvSpPr>
          <p:cNvPr id="2058" name="Rectangle 5"/>
          <p:cNvSpPr>
            <a:spLocks noChangeArrowheads="1"/>
          </p:cNvSpPr>
          <p:nvPr/>
        </p:nvSpPr>
        <p:spPr bwMode="auto">
          <a:xfrm>
            <a:off x="5067477" y="4173170"/>
            <a:ext cx="334659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lnSpc>
                <a:spcPct val="80000"/>
              </a:lnSpc>
              <a:spcBef>
                <a:spcPct val="20000"/>
              </a:spcBef>
              <a:buClr>
                <a:srgbClr val="FF6600"/>
              </a:buClr>
            </a:pPr>
            <a:r>
              <a:rPr lang="en-US" altLang="en-US" b="1" dirty="0">
                <a:latin typeface="Fira Sans" panose="020B0604020202020204" charset="0"/>
              </a:rPr>
              <a:t>Mo-99 separated</a:t>
            </a:r>
          </a:p>
        </p:txBody>
      </p:sp>
      <p:pic>
        <p:nvPicPr>
          <p:cNvPr id="2059" name="Picture 9" descr="BLD54cells"/>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l="-1108" t="8537" b="12758"/>
          <a:stretch>
            <a:fillRect/>
          </a:stretch>
        </p:blipFill>
        <p:spPr>
          <a:xfrm>
            <a:off x="5067476" y="1811338"/>
            <a:ext cx="3346590" cy="2376488"/>
          </a:xfrm>
          <a:noFill/>
        </p:spPr>
      </p:pic>
      <p:pic>
        <p:nvPicPr>
          <p:cNvPr id="2060" name="Picture 10" descr="OPAL_DSC0125rs1_5x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86" y="1770150"/>
            <a:ext cx="334659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Rectangle 17"/>
          <p:cNvSpPr>
            <a:spLocks noChangeArrowheads="1"/>
          </p:cNvSpPr>
          <p:nvPr/>
        </p:nvSpPr>
        <p:spPr bwMode="auto">
          <a:xfrm>
            <a:off x="2760960" y="5704561"/>
            <a:ext cx="292490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ct val="20000"/>
              </a:spcBef>
              <a:buClr>
                <a:srgbClr val="FF6600"/>
              </a:buClr>
            </a:pPr>
            <a:r>
              <a:rPr lang="en-US" altLang="en-US" b="1" dirty="0">
                <a:latin typeface="Fira Sans" panose="020B0604020202020204" charset="0"/>
              </a:rPr>
              <a:t>Waste </a:t>
            </a:r>
            <a:r>
              <a:rPr lang="en-US" altLang="en-US" b="1" dirty="0" err="1">
                <a:latin typeface="Fira Sans" panose="020B0604020202020204" charset="0"/>
              </a:rPr>
              <a:t>immobilised</a:t>
            </a:r>
            <a:r>
              <a:rPr lang="en-US" altLang="en-US" b="1" dirty="0">
                <a:latin typeface="Fira Sans" panose="020B0604020202020204" charset="0"/>
              </a:rPr>
              <a:t> in SYNROC process</a:t>
            </a:r>
          </a:p>
        </p:txBody>
      </p:sp>
      <p:sp>
        <p:nvSpPr>
          <p:cNvPr id="18" name="Right Arrow 17"/>
          <p:cNvSpPr/>
          <p:nvPr/>
        </p:nvSpPr>
        <p:spPr>
          <a:xfrm rot="5400000">
            <a:off x="6874742" y="4435159"/>
            <a:ext cx="455516" cy="508962"/>
          </a:xfrm>
          <a:prstGeom prst="rightArrow">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solidFill>
                <a:srgbClr val="FFFFFF"/>
              </a:solidFill>
              <a:ea typeface="ＭＳ Ｐゴシック" charset="-128"/>
            </a:endParaRPr>
          </a:p>
        </p:txBody>
      </p:sp>
      <p:sp>
        <p:nvSpPr>
          <p:cNvPr id="2063" name="Rectangle 6"/>
          <p:cNvSpPr>
            <a:spLocks noChangeArrowheads="1"/>
          </p:cNvSpPr>
          <p:nvPr/>
        </p:nvSpPr>
        <p:spPr bwMode="auto">
          <a:xfrm>
            <a:off x="9189928" y="4187826"/>
            <a:ext cx="292274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FF6600"/>
              </a:buClr>
              <a:buFontTx/>
              <a:buAutoNum type="arabicPeriod"/>
            </a:pPr>
            <a:r>
              <a:rPr lang="en-US" altLang="en-US" b="1" dirty="0">
                <a:latin typeface="Fira Sans" panose="020B0604020202020204" charset="0"/>
              </a:rPr>
              <a:t>Bulk Exports, or</a:t>
            </a:r>
          </a:p>
          <a:p>
            <a:pPr eaLnBrk="1" hangingPunct="1">
              <a:buClr>
                <a:srgbClr val="FF6600"/>
              </a:buClr>
              <a:buFontTx/>
              <a:buAutoNum type="arabicPeriod"/>
            </a:pPr>
            <a:r>
              <a:rPr lang="en-US" altLang="en-US" b="1" dirty="0">
                <a:latin typeface="Fira Sans" panose="020B0604020202020204" charset="0"/>
              </a:rPr>
              <a:t>2) Tc-99m Generators to hospitals</a:t>
            </a:r>
          </a:p>
        </p:txBody>
      </p:sp>
    </p:spTree>
    <p:extLst>
      <p:ext uri="{BB962C8B-B14F-4D97-AF65-F5344CB8AC3E}">
        <p14:creationId xmlns:p14="http://schemas.microsoft.com/office/powerpoint/2010/main" val="179124331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(19)</Template>
  <TotalTime>4</TotalTime>
  <Words>412</Words>
  <Application>Microsoft Office PowerPoint</Application>
  <PresentationFormat>Custom</PresentationFormat>
  <Paragraphs>23</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Calibri</vt:lpstr>
      <vt:lpstr>Poppins Light</vt:lpstr>
      <vt:lpstr>Fira Sans</vt:lpstr>
      <vt:lpstr>Poppins</vt:lpstr>
      <vt:lpstr>ANSTO Main Content</vt:lpstr>
      <vt:lpstr>ANSTO Blue slides</vt:lpstr>
      <vt:lpstr>ANSTO Dark blue slides</vt:lpstr>
      <vt:lpstr>ANSTO Teal slides</vt:lpstr>
      <vt:lpstr>ANSTO Thank you slide</vt:lpstr>
      <vt:lpstr>The current production process</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production process</dc:title>
  <dc:creator>BURNS, Vanessa</dc:creator>
  <cp:lastModifiedBy>BURNS, Vanessa</cp:lastModifiedBy>
  <cp:revision>2</cp:revision>
  <dcterms:created xsi:type="dcterms:W3CDTF">2018-11-01T23:52:09Z</dcterms:created>
  <dcterms:modified xsi:type="dcterms:W3CDTF">2018-11-23T04:55:18Z</dcterms:modified>
</cp:coreProperties>
</file>