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12"/>
  </p:notesMasterIdLst>
  <p:handoutMasterIdLst>
    <p:handoutMasterId r:id="rId13"/>
  </p:handoutMasterIdLst>
  <p:sldIdLst>
    <p:sldId id="440" r:id="rId6"/>
    <p:sldId id="409" r:id="rId7"/>
    <p:sldId id="410" r:id="rId8"/>
    <p:sldId id="411" r:id="rId9"/>
    <p:sldId id="482" r:id="rId10"/>
    <p:sldId id="412" r:id="rId11"/>
  </p:sldIdLst>
  <p:sldSz cx="9144000" cy="6858000" type="screen4x3"/>
  <p:notesSz cx="6799263" cy="9929813"/>
  <p:embeddedFontLst>
    <p:embeddedFont>
      <p:font typeface="Poppins" panose="020B0604020202020204" charset="0"/>
      <p:regular r:id="rId14"/>
      <p:bold r:id="rId15"/>
      <p:italic r:id="rId16"/>
      <p:boldItalic r:id="rId17"/>
    </p:embeddedFont>
    <p:embeddedFont>
      <p:font typeface="Fira Sans" panose="020B0604020202020204" charset="0"/>
      <p:regular r:id="rId18"/>
      <p:bold r:id="rId19"/>
      <p:italic r:id="rId20"/>
      <p:boldItalic r:id="rId21"/>
    </p:embeddedFont>
    <p:embeddedFont>
      <p:font typeface="Fira Sans Light" panose="020B0604020202020204" charset="0"/>
      <p:regular r:id="rId22"/>
      <p:italic r:id="rId23"/>
    </p:embeddedFont>
    <p:embeddedFont>
      <p:font typeface="Poppins Light" panose="020B0604020202020204" charset="0"/>
      <p:regular r:id="rId24"/>
      <p:italic r:id="rId25"/>
    </p:embeddedFont>
    <p:embeddedFont>
      <p:font typeface="Calibri" panose="020F0502020204030204" pitchFamily="34" charset="0"/>
      <p:regular r:id="rId26"/>
      <p:bold r:id="rId27"/>
      <p:italic r:id="rId28"/>
      <p:boldItalic r:id="rId29"/>
    </p:embeddedFont>
    <p:embeddedFont>
      <p:font typeface="Fira Sans ExtraLight" panose="020B0604020202020204" charset="0"/>
      <p:regular r:id="rId30"/>
      <p:italic r:id="rId31"/>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7698BC"/>
    <a:srgbClr val="DEDEE8"/>
    <a:srgbClr val="D1CCDC"/>
    <a:srgbClr val="64AF34"/>
    <a:srgbClr val="0976BD"/>
    <a:srgbClr val="1A3869"/>
    <a:srgbClr val="036265"/>
    <a:srgbClr val="061730"/>
    <a:srgbClr val="47B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62412" autoAdjust="0"/>
  </p:normalViewPr>
  <p:slideViewPr>
    <p:cSldViewPr snapToGrid="0" snapToObjects="1">
      <p:cViewPr varScale="1">
        <p:scale>
          <a:sx n="71" d="100"/>
          <a:sy n="71" d="100"/>
        </p:scale>
        <p:origin x="-2904"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33" d="100"/>
          <a:sy n="133" d="100"/>
        </p:scale>
        <p:origin x="503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6713119-2E6C-0E49-AB2B-23FB7CE3C172}"/>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9966BD-589F-2647-B2B1-AAA7B208171D}"/>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05289A0E-68F2-2449-9E98-DFCFEDD2391B}" type="datetimeFigureOut">
              <a:rPr lang="en-US" smtClean="0"/>
              <a:t>10/10/2018</a:t>
            </a:fld>
            <a:endParaRPr lang="en-US"/>
          </a:p>
        </p:txBody>
      </p:sp>
      <p:sp>
        <p:nvSpPr>
          <p:cNvPr id="4" name="Footer Placeholder 3">
            <a:extLst>
              <a:ext uri="{FF2B5EF4-FFF2-40B4-BE49-F238E27FC236}">
                <a16:creationId xmlns="" xmlns:a16="http://schemas.microsoft.com/office/drawing/2014/main" id="{335E9847-F96D-BE46-B0D3-14E63CF8401F}"/>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F34345B-7954-7644-A3A4-6B36D607EBAA}"/>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7E1FE8F4-CB29-D24D-AE90-460123B50835}" type="slidenum">
              <a:rPr lang="en-US" smtClean="0"/>
              <a:t>‹#›</a:t>
            </a:fld>
            <a:endParaRPr lang="en-US"/>
          </a:p>
        </p:txBody>
      </p:sp>
    </p:spTree>
    <p:extLst>
      <p:ext uri="{BB962C8B-B14F-4D97-AF65-F5344CB8AC3E}">
        <p14:creationId xmlns:p14="http://schemas.microsoft.com/office/powerpoint/2010/main" val="1400284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A342AB1-8D1B-40D0-AFE8-7CC543FB30B2}" type="datetimeFigureOut">
              <a:rPr lang="en-AU" smtClean="0"/>
              <a:t>10/10/2018</a:t>
            </a:fld>
            <a:endParaRPr lang="en-AU"/>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4BCAC4FF-73D7-41A3-8332-AF585D95306A}" type="slidenum">
              <a:rPr lang="en-AU" smtClean="0"/>
              <a:t>‹#›</a:t>
            </a:fld>
            <a:endParaRPr lang="en-AU"/>
          </a:p>
        </p:txBody>
      </p:sp>
    </p:spTree>
    <p:extLst>
      <p:ext uri="{BB962C8B-B14F-4D97-AF65-F5344CB8AC3E}">
        <p14:creationId xmlns:p14="http://schemas.microsoft.com/office/powerpoint/2010/main" val="347007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South_Korea" TargetMode="External"/><Relationship Id="rId3" Type="http://schemas.openxmlformats.org/officeDocument/2006/relationships/hyperlink" Target="https://en.wikipedia.org/wiki/European_Union" TargetMode="External"/><Relationship Id="rId7" Type="http://schemas.openxmlformats.org/officeDocument/2006/relationships/hyperlink" Target="https://en.wikipedia.org/wiki/Russia"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China" TargetMode="External"/><Relationship Id="rId5" Type="http://schemas.openxmlformats.org/officeDocument/2006/relationships/hyperlink" Target="https://en.wikipedia.org/wiki/Japan" TargetMode="External"/><Relationship Id="rId4" Type="http://schemas.openxmlformats.org/officeDocument/2006/relationships/hyperlink" Target="https://en.wikipedia.org/wiki/India" TargetMode="External"/><Relationship Id="rId9" Type="http://schemas.openxmlformats.org/officeDocument/2006/relationships/hyperlink" Target="https://en.wikipedia.org/wiki/United_Stat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lvl="0"/>
            <a:endParaRPr lang="en-AU" sz="10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C61E8F6-E785-054D-9CF7-E6143592D23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3991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000" b="1" baseline="0" dirty="0">
                <a:latin typeface="Arial" panose="020B0604020202020204" pitchFamily="34" charset="0"/>
                <a:cs typeface="Arial" panose="020B0604020202020204" pitchFamily="34" charset="0"/>
              </a:rPr>
              <a:t>ANSTO’s involvement in the ITER project:</a:t>
            </a:r>
          </a:p>
          <a:p>
            <a:pPr marL="171450" indent="-171450">
              <a:buFont typeface="Arial" panose="020B0604020202020204" pitchFamily="34" charset="0"/>
              <a:buChar char="•"/>
            </a:pPr>
            <a:endParaRPr lang="en-AU"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aseline="0" dirty="0">
                <a:latin typeface="Arial" panose="020B0604020202020204" pitchFamily="34" charset="0"/>
                <a:cs typeface="Arial" panose="020B0604020202020204" pitchFamily="34" charset="0"/>
              </a:rPr>
              <a:t>ITER – an acronym which originally stood for International Thermonuclear Experimental Reactor – also means the way in </a:t>
            </a:r>
            <a:r>
              <a:rPr lang="en-AU" sz="1000" dirty="0">
                <a:latin typeface="Arial" panose="020B0604020202020204" pitchFamily="34" charset="0"/>
                <a:cs typeface="Arial" panose="020B0604020202020204" pitchFamily="34" charset="0"/>
              </a:rPr>
              <a:t>L</a:t>
            </a:r>
            <a:r>
              <a:rPr lang="en-AU" sz="1000" baseline="0" dirty="0">
                <a:latin typeface="Arial" panose="020B0604020202020204" pitchFamily="34" charset="0"/>
                <a:cs typeface="Arial" panose="020B0604020202020204" pitchFamily="34" charset="0"/>
              </a:rPr>
              <a:t>atin. </a:t>
            </a:r>
          </a:p>
          <a:p>
            <a:pPr marL="171450" indent="-171450">
              <a:buFont typeface="Arial" panose="020B0604020202020204" pitchFamily="34" charset="0"/>
              <a:buChar char="•"/>
            </a:pPr>
            <a:endParaRPr lang="en-AU"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aseline="0" dirty="0">
                <a:latin typeface="Arial" panose="020B0604020202020204" pitchFamily="34" charset="0"/>
                <a:cs typeface="Arial" panose="020B0604020202020204" pitchFamily="34" charset="0"/>
              </a:rPr>
              <a:t>It is quite simply one of, if not, THE biggest scientific engineering projects in the world.</a:t>
            </a:r>
          </a:p>
          <a:p>
            <a:pPr marL="171450" indent="-171450">
              <a:buFont typeface="Arial" panose="020B0604020202020204" pitchFamily="34" charset="0"/>
              <a:buChar char="•"/>
            </a:pPr>
            <a:endParaRPr lang="en-AU"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aseline="0" dirty="0">
                <a:latin typeface="Arial" panose="020B0604020202020204" pitchFamily="34" charset="0"/>
                <a:cs typeface="Arial" panose="020B0604020202020204" pitchFamily="34" charset="0"/>
              </a:rPr>
              <a:t>Situated in southern France, ITER holds the promise of unlimited energy by replicating fusion – the nuclear reaction that powers the Sun and stars, and a potential non-carbon emitting, limitless energy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800" baseline="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800" baseline="0" dirty="0">
                <a:latin typeface="Arial" panose="020B0604020202020204" pitchFamily="34" charset="0"/>
                <a:cs typeface="Arial" panose="020B0604020202020204" pitchFamily="34" charset="0"/>
              </a:rPr>
              <a:t>The ITER project is a global initiative involving seven member entities– the </a:t>
            </a:r>
            <a:r>
              <a:rPr lang="en-AU" sz="800" b="0" i="0" u="none" strike="noStrike" kern="1200" dirty="0">
                <a:solidFill>
                  <a:schemeClr val="tx1"/>
                </a:solidFill>
                <a:effectLst/>
                <a:latin typeface="Arial" panose="020B0604020202020204" pitchFamily="34" charset="0"/>
                <a:cs typeface="Arial" panose="020B0604020202020204" pitchFamily="34" charset="0"/>
                <a:hlinkClick r:id="rId3" tooltip="European Union"/>
              </a:rPr>
              <a:t>European Union</a:t>
            </a:r>
            <a:r>
              <a:rPr lang="en-AU" sz="800" b="0" i="0" kern="1200" dirty="0">
                <a:solidFill>
                  <a:schemeClr val="tx1"/>
                </a:solidFill>
                <a:effectLst/>
                <a:latin typeface="Arial" panose="020B0604020202020204" pitchFamily="34" charset="0"/>
                <a:cs typeface="Arial" panose="020B0604020202020204" pitchFamily="34" charset="0"/>
              </a:rPr>
              <a:t>, </a:t>
            </a:r>
            <a:r>
              <a:rPr lang="en-AU" sz="800" b="0" i="0" u="none" strike="noStrike" kern="1200" dirty="0">
                <a:solidFill>
                  <a:schemeClr val="tx1"/>
                </a:solidFill>
                <a:effectLst/>
                <a:latin typeface="Arial" panose="020B0604020202020204" pitchFamily="34" charset="0"/>
                <a:cs typeface="Arial" panose="020B0604020202020204" pitchFamily="34" charset="0"/>
                <a:hlinkClick r:id="rId4" tooltip="India"/>
              </a:rPr>
              <a:t>India</a:t>
            </a:r>
            <a:r>
              <a:rPr lang="en-AU" sz="800" b="0" i="0" kern="1200" dirty="0">
                <a:solidFill>
                  <a:schemeClr val="tx1"/>
                </a:solidFill>
                <a:effectLst/>
                <a:latin typeface="Arial" panose="020B0604020202020204" pitchFamily="34" charset="0"/>
                <a:cs typeface="Arial" panose="020B0604020202020204" pitchFamily="34" charset="0"/>
              </a:rPr>
              <a:t>, </a:t>
            </a:r>
            <a:r>
              <a:rPr lang="en-AU" sz="800" b="0" i="0" u="none" strike="noStrike" kern="1200" dirty="0">
                <a:solidFill>
                  <a:schemeClr val="tx1"/>
                </a:solidFill>
                <a:effectLst/>
                <a:latin typeface="Arial" panose="020B0604020202020204" pitchFamily="34" charset="0"/>
                <a:cs typeface="Arial" panose="020B0604020202020204" pitchFamily="34" charset="0"/>
                <a:hlinkClick r:id="rId5" tooltip="Japan"/>
              </a:rPr>
              <a:t>Japan</a:t>
            </a:r>
            <a:r>
              <a:rPr lang="en-AU" sz="800" b="0" i="0" kern="1200" dirty="0">
                <a:solidFill>
                  <a:schemeClr val="tx1"/>
                </a:solidFill>
                <a:effectLst/>
                <a:latin typeface="Arial" panose="020B0604020202020204" pitchFamily="34" charset="0"/>
                <a:cs typeface="Arial" panose="020B0604020202020204" pitchFamily="34" charset="0"/>
              </a:rPr>
              <a:t>, </a:t>
            </a:r>
            <a:r>
              <a:rPr lang="en-AU" sz="800" b="0" i="0" u="none" strike="noStrike" kern="1200" dirty="0">
                <a:solidFill>
                  <a:schemeClr val="tx1"/>
                </a:solidFill>
                <a:effectLst/>
                <a:latin typeface="Arial" panose="020B0604020202020204" pitchFamily="34" charset="0"/>
                <a:cs typeface="Arial" panose="020B0604020202020204" pitchFamily="34" charset="0"/>
                <a:hlinkClick r:id="rId6" tooltip="China"/>
              </a:rPr>
              <a:t>China</a:t>
            </a:r>
            <a:r>
              <a:rPr lang="en-AU" sz="800" b="0" i="0" kern="1200" dirty="0">
                <a:solidFill>
                  <a:schemeClr val="tx1"/>
                </a:solidFill>
                <a:effectLst/>
                <a:latin typeface="Arial" panose="020B0604020202020204" pitchFamily="34" charset="0"/>
                <a:cs typeface="Arial" panose="020B0604020202020204" pitchFamily="34" charset="0"/>
              </a:rPr>
              <a:t>, </a:t>
            </a:r>
            <a:r>
              <a:rPr lang="en-AU" sz="800" b="0" i="0" u="none" strike="noStrike" kern="1200" dirty="0">
                <a:solidFill>
                  <a:schemeClr val="tx1"/>
                </a:solidFill>
                <a:effectLst/>
                <a:latin typeface="Arial" panose="020B0604020202020204" pitchFamily="34" charset="0"/>
                <a:cs typeface="Arial" panose="020B0604020202020204" pitchFamily="34" charset="0"/>
                <a:hlinkClick r:id="rId7" tooltip="Russia"/>
              </a:rPr>
              <a:t>Russia</a:t>
            </a:r>
            <a:r>
              <a:rPr lang="en-AU" sz="800" b="0" i="0" kern="1200" dirty="0">
                <a:solidFill>
                  <a:schemeClr val="tx1"/>
                </a:solidFill>
                <a:effectLst/>
                <a:latin typeface="Arial" panose="020B0604020202020204" pitchFamily="34" charset="0"/>
                <a:cs typeface="Arial" panose="020B0604020202020204" pitchFamily="34" charset="0"/>
              </a:rPr>
              <a:t>, </a:t>
            </a:r>
            <a:r>
              <a:rPr lang="en-AU" sz="800" b="0" i="0" u="none" strike="noStrike" kern="1200" dirty="0">
                <a:solidFill>
                  <a:schemeClr val="tx1"/>
                </a:solidFill>
                <a:effectLst/>
                <a:latin typeface="Arial" panose="020B0604020202020204" pitchFamily="34" charset="0"/>
                <a:cs typeface="Arial" panose="020B0604020202020204" pitchFamily="34" charset="0"/>
                <a:hlinkClick r:id="rId8" tooltip="South Korea"/>
              </a:rPr>
              <a:t>South Korea</a:t>
            </a:r>
            <a:r>
              <a:rPr lang="en-AU" sz="800" b="0" i="0" kern="1200" dirty="0">
                <a:solidFill>
                  <a:schemeClr val="tx1"/>
                </a:solidFill>
                <a:effectLst/>
                <a:latin typeface="Arial" panose="020B0604020202020204" pitchFamily="34" charset="0"/>
                <a:cs typeface="Arial" panose="020B0604020202020204" pitchFamily="34" charset="0"/>
              </a:rPr>
              <a:t>, and the </a:t>
            </a:r>
            <a:r>
              <a:rPr lang="en-AU" sz="800" b="0" i="0" u="sng" kern="1200" dirty="0">
                <a:solidFill>
                  <a:schemeClr val="tx1"/>
                </a:solidFill>
                <a:effectLst/>
                <a:latin typeface="Arial" panose="020B0604020202020204" pitchFamily="34" charset="0"/>
                <a:cs typeface="Arial" panose="020B0604020202020204" pitchFamily="34" charset="0"/>
                <a:hlinkClick r:id="rId9" tooltip="United States"/>
              </a:rPr>
              <a:t>United States</a:t>
            </a:r>
            <a:r>
              <a:rPr lang="en-AU" sz="800" b="0" i="0" u="none" kern="1200" baseline="0" dirty="0">
                <a:solidFill>
                  <a:schemeClr val="tx1"/>
                </a:solidFill>
                <a:effectLst/>
                <a:latin typeface="Arial" panose="020B0604020202020204" pitchFamily="34" charset="0"/>
                <a:cs typeface="Arial" panose="020B0604020202020204" pitchFamily="34" charset="0"/>
              </a:rPr>
              <a:t> – comprises more than 35 countries … and as of last year, Australia is involved as a result of ANSTO.</a:t>
            </a:r>
            <a:endParaRPr lang="en-AU" sz="8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AU" sz="800" b="1" i="0" kern="1200" cap="all" baseline="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In 2016, ANSTO officially signed an agreement with the Director-General of the ITER International Fusion Energy Organisation to join this international consortium of countries involved in the project … but our involvement does not involve construction and unlike the member entities, did not involve a large investment. </a:t>
            </a:r>
          </a:p>
          <a:p>
            <a:pPr marL="171450" indent="-171450">
              <a:buFont typeface="Arial" panose="020B0604020202020204" pitchFamily="34" charset="0"/>
              <a:buChar char="•"/>
            </a:pPr>
            <a:endParaRPr lang="en-AU"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The member entities, who are all financial, paid partners and investors in the initiative, have been hard at work for some time now – since construction started in 2006 – building the componentry in their home countries for shipment to France, to the ITER site, for assembly. </a:t>
            </a:r>
          </a:p>
          <a:p>
            <a:pPr lvl="0"/>
            <a:endParaRPr lang="en-AU" sz="10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C61E8F6-E785-054D-9CF7-E6143592D23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155014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000" dirty="0">
                <a:latin typeface="Arial" panose="020B0604020202020204" pitchFamily="34" charset="0"/>
                <a:cs typeface="Arial" panose="020B0604020202020204" pitchFamily="34" charset="0"/>
              </a:rPr>
              <a:t>The sheer size,</a:t>
            </a:r>
            <a:r>
              <a:rPr lang="en-AU" sz="1000" baseline="0" dirty="0">
                <a:latin typeface="Arial" panose="020B0604020202020204" pitchFamily="34" charset="0"/>
                <a:cs typeface="Arial" panose="020B0604020202020204" pitchFamily="34" charset="0"/>
              </a:rPr>
              <a:t> numbers and scale of ITER is mind-blowing. The ITER machine will weigh 23,000 tonnes and will dominate the 180-hectare site.</a:t>
            </a:r>
          </a:p>
          <a:p>
            <a:endParaRPr lang="en-AU" sz="100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0" i="0" kern="1200" dirty="0">
                <a:solidFill>
                  <a:schemeClr val="tx1"/>
                </a:solidFill>
                <a:effectLst/>
                <a:latin typeface="Arial" panose="020B0604020202020204" pitchFamily="34" charset="0"/>
                <a:cs typeface="Arial" panose="020B0604020202020204" pitchFamily="34" charset="0"/>
              </a:rPr>
              <a:t>The Global Fusion Energy project centres on the construction of the world's largest tokamak, a magnetic fusion device or reactor, which harnesses the energy of fusion and captures this heat in the walls of the vessel. The weight of the Tokamak is equivalent to three Eiffel Towers</a:t>
            </a:r>
            <a:r>
              <a:rPr lang="en-AU" sz="1000" b="0" i="0" kern="1200" baseline="0" dirty="0">
                <a:solidFill>
                  <a:schemeClr val="tx1"/>
                </a:solidFill>
                <a:effectLst/>
                <a:latin typeface="Arial" panose="020B0604020202020204" pitchFamily="34" charset="0"/>
                <a:cs typeface="Arial" panose="020B0604020202020204" pitchFamily="34" charset="0"/>
              </a:rPr>
              <a:t>. The structure of the central solenoid – the electromagnet in the centre of the machine – must be strong enough to contain a force equivalent to twice the thrust of a Space Shuttle at </a:t>
            </a:r>
            <a:r>
              <a:rPr lang="en-AU" sz="1000" b="0" i="0" kern="1200" baseline="0" dirty="0" err="1">
                <a:solidFill>
                  <a:schemeClr val="tx1"/>
                </a:solidFill>
                <a:effectLst/>
                <a:latin typeface="Arial" panose="020B0604020202020204" pitchFamily="34" charset="0"/>
                <a:cs typeface="Arial" panose="020B0604020202020204" pitchFamily="34" charset="0"/>
              </a:rPr>
              <a:t>takeoff</a:t>
            </a:r>
            <a:r>
              <a:rPr lang="en-AU" sz="1000" b="0" i="0" kern="1200" baseline="0" dirty="0">
                <a:solidFill>
                  <a:schemeClr val="tx1"/>
                </a:solidFill>
                <a:effectLst/>
                <a:latin typeface="Arial" panose="020B0604020202020204" pitchFamily="34" charset="0"/>
                <a:cs typeface="Arial" panose="020B0604020202020204" pitchFamily="34" charset="0"/>
              </a:rPr>
              <a:t>.</a:t>
            </a:r>
            <a:endParaRPr lang="en-AU" sz="100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AU" sz="100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0" i="0" kern="1200" dirty="0">
                <a:solidFill>
                  <a:schemeClr val="tx1"/>
                </a:solidFill>
                <a:effectLst/>
                <a:latin typeface="Arial" panose="020B0604020202020204" pitchFamily="34" charset="0"/>
                <a:cs typeface="Arial" panose="020B0604020202020204" pitchFamily="34" charset="0"/>
              </a:rPr>
              <a:t>100,000 kilometres of superconducting strands are necessary for ITER's toroidal field magnets. Stretched end to end, the strands produced for ITER would wrap around the Earth at the equator twice.</a:t>
            </a:r>
          </a:p>
          <a:p>
            <a:pPr marL="171450" indent="-171450">
              <a:buFont typeface="Arial" panose="020B0604020202020204" pitchFamily="34" charset="0"/>
              <a:buChar char="•"/>
            </a:pPr>
            <a:endParaRPr lang="en-AU" sz="100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0" i="0" kern="1200" dirty="0">
                <a:solidFill>
                  <a:schemeClr val="tx1"/>
                </a:solidFill>
                <a:effectLst/>
                <a:latin typeface="Arial" panose="020B0604020202020204" pitchFamily="34" charset="0"/>
                <a:cs typeface="Arial" panose="020B0604020202020204" pitchFamily="34" charset="0"/>
              </a:rPr>
              <a:t>Thousands of engineers and scientists have contributed to the design of ITER. </a:t>
            </a:r>
          </a:p>
          <a:p>
            <a:pPr marL="171450" indent="-171450">
              <a:buFont typeface="Arial" panose="020B0604020202020204" pitchFamily="34" charset="0"/>
              <a:buChar char="•"/>
            </a:pPr>
            <a:endParaRPr lang="en-AU" sz="100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000" b="0" i="0" kern="1200" dirty="0">
                <a:solidFill>
                  <a:schemeClr val="tx1"/>
                </a:solidFill>
                <a:effectLst/>
                <a:latin typeface="Arial" panose="020B0604020202020204" pitchFamily="34" charset="0"/>
                <a:cs typeface="Arial" panose="020B0604020202020204" pitchFamily="34" charset="0"/>
              </a:rPr>
              <a:t>Construction</a:t>
            </a:r>
            <a:r>
              <a:rPr lang="en-AU" sz="1000" b="0" i="0" kern="1200" baseline="0" dirty="0">
                <a:solidFill>
                  <a:schemeClr val="tx1"/>
                </a:solidFill>
                <a:effectLst/>
                <a:latin typeface="Arial" panose="020B0604020202020204" pitchFamily="34" charset="0"/>
                <a:cs typeface="Arial" panose="020B0604020202020204" pitchFamily="34" charset="0"/>
              </a:rPr>
              <a:t> started at the ITER facility in 2007 with an expectation of first plasma – or criticality – in 2025.</a:t>
            </a:r>
          </a:p>
          <a:p>
            <a:pPr marL="17145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Central to the initiative is the Tokamak – this slide shows a cross section of the facility. </a:t>
            </a:r>
          </a:p>
          <a:p>
            <a:pPr marL="17145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It is a seven-storey structure that will, as has been described “put the power of the sun in a box”. </a:t>
            </a:r>
          </a:p>
          <a:p>
            <a:pPr marL="17145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A </a:t>
            </a:r>
            <a:r>
              <a:rPr lang="en-AU" sz="1000" b="1" kern="1200" dirty="0">
                <a:solidFill>
                  <a:schemeClr val="tx1"/>
                </a:solidFill>
                <a:effectLst/>
                <a:latin typeface="Arial" panose="020B0604020202020204" pitchFamily="34" charset="0"/>
                <a:ea typeface="+mn-ea"/>
                <a:cs typeface="Arial" panose="020B0604020202020204" pitchFamily="34" charset="0"/>
              </a:rPr>
              <a:t>tokamak </a:t>
            </a:r>
            <a:r>
              <a:rPr lang="en-AU" sz="1000" kern="1200" dirty="0">
                <a:solidFill>
                  <a:schemeClr val="tx1"/>
                </a:solidFill>
                <a:effectLst/>
                <a:latin typeface="Arial" panose="020B0604020202020204" pitchFamily="34" charset="0"/>
                <a:ea typeface="+mn-ea"/>
                <a:cs typeface="Arial" panose="020B0604020202020204" pitchFamily="34" charset="0"/>
              </a:rPr>
              <a:t>- devised and invented in Russia during the 1950s – uses powerful magnetic fields to confine the plasma in a torus or donut shape. Just like a conventional power plant, a future fusion power plant will use this heat to produce steam and then electricity by way of turbines and generators. </a:t>
            </a:r>
          </a:p>
          <a:p>
            <a:pPr marL="17145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The difference is there are no harmful greenhouse-gas emissions as a result, and very low levels of radioactive waste. </a:t>
            </a:r>
          </a:p>
          <a:p>
            <a:pPr marL="17145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Magnetic fields are used for the confinement since no solid material could withstand the extremely high temperature of the plasma – about 200 million degrees. </a:t>
            </a:r>
          </a:p>
          <a:p>
            <a:pPr marL="17145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And that’s where ANSTO’s involvement comes into play and I’ll talk more about that shortly. </a:t>
            </a:r>
          </a:p>
          <a:p>
            <a:pPr marL="171450" indent="-171450">
              <a:buFont typeface="Arial" panose="020B0604020202020204" pitchFamily="34" charset="0"/>
              <a:buChar char="•"/>
            </a:pPr>
            <a:endParaRPr lang="en-AU" sz="10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AC633A-5D80-154F-B43E-11103FF8516A}" type="slidenum">
              <a:rPr lang="en-US" smtClean="0"/>
              <a:pPr/>
              <a:t>3</a:t>
            </a:fld>
            <a:endParaRPr lang="en-US" dirty="0"/>
          </a:p>
        </p:txBody>
      </p:sp>
    </p:spTree>
    <p:extLst>
      <p:ext uri="{BB962C8B-B14F-4D97-AF65-F5344CB8AC3E}">
        <p14:creationId xmlns:p14="http://schemas.microsoft.com/office/powerpoint/2010/main" val="7660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r>
              <a:rPr lang="en-AU" sz="1000" kern="1200" dirty="0">
                <a:solidFill>
                  <a:schemeClr val="tx1"/>
                </a:solidFill>
                <a:effectLst/>
                <a:latin typeface="+mn-lt"/>
                <a:ea typeface="+mn-ea"/>
                <a:cs typeface="+mn-cs"/>
              </a:rPr>
              <a:t>ANSTO, as the first non-member entity to be involved, has been engaged in an intellectual capacity … for our expertise in nuclear engineering and project management capability. </a:t>
            </a:r>
          </a:p>
          <a:p>
            <a:pPr marL="171450" indent="-171450">
              <a:buFont typeface="Arial" panose="020B0604020202020204" pitchFamily="34" charset="0"/>
              <a:buChar char="•"/>
            </a:pPr>
            <a:endParaRPr lang="en-AU"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Our involvement provides Australia with the same research benefits of member entities … and ANSTO will act as a conduit to allow all relevant Australian researchers to engage with ITER. </a:t>
            </a:r>
          </a:p>
          <a:p>
            <a:pPr marL="0" lvl="0" indent="0">
              <a:buFont typeface="Arial" panose="020B0604020202020204" pitchFamily="34" charset="0"/>
              <a:buNone/>
            </a:pPr>
            <a:endParaRPr lang="en-AU" baseline="0" dirty="0">
              <a:latin typeface="Arial" panose="020B0604020202020204" pitchFamily="34" charset="0"/>
              <a:cs typeface="Arial" panose="020B0604020202020204" pitchFamily="34" charset="0"/>
            </a:endParaRPr>
          </a:p>
          <a:p>
            <a:pPr marL="171450" marR="0" lvl="0" indent="-171450" algn="l" defTabSz="38944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kern="1200" dirty="0">
                <a:solidFill>
                  <a:schemeClr val="tx1"/>
                </a:solidFill>
                <a:effectLst/>
                <a:latin typeface="+mn-lt"/>
                <a:ea typeface="+mn-ea"/>
                <a:cs typeface="+mn-cs"/>
              </a:rPr>
              <a:t>Already we have six universities on board as partners, including ANU led by Professor John Howard – a stalwart in the fusion space. </a:t>
            </a:r>
          </a:p>
          <a:p>
            <a:pPr marL="0" lvl="0" indent="0">
              <a:buFont typeface="Arial" panose="020B0604020202020204" pitchFamily="34" charset="0"/>
              <a:buNone/>
            </a:pPr>
            <a:endParaRPr lang="en-AU" baseline="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AU" sz="1000" kern="1200" dirty="0">
                <a:solidFill>
                  <a:schemeClr val="tx1"/>
                </a:solidFill>
                <a:effectLst/>
                <a:latin typeface="Arial" panose="020B0604020202020204" pitchFamily="34" charset="0"/>
                <a:ea typeface="+mn-ea"/>
                <a:cs typeface="Arial" panose="020B0604020202020204" pitchFamily="34" charset="0"/>
              </a:rPr>
              <a:t>ANSTO and ANU, with support from ITER, are planning to construct and install a unique plasma imaging device inside the reactor. We will combine ANU’s plasma imaging experience with our expertise in nuclear engineering to develop an important diagnostic for the ITER project. </a:t>
            </a:r>
          </a:p>
          <a:p>
            <a:pPr marL="171450" lvl="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More broadly … ANSTO’s involvement in ITER and role as conduit for researchers has opened the door for related opportunities and areas for exploration. </a:t>
            </a:r>
          </a:p>
          <a:p>
            <a:pPr marL="171450" indent="-171450">
              <a:buFont typeface="Arial" panose="020B0604020202020204" pitchFamily="34" charset="0"/>
              <a:buChar char="•"/>
            </a:pPr>
            <a:endParaRPr lang="en-AU"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We are in discussion for further materials collaboration with ANU … and a novel superconductor project with the University of Wollongong. </a:t>
            </a:r>
          </a:p>
          <a:p>
            <a:pPr marL="171450" indent="-171450">
              <a:buFont typeface="Arial" panose="020B0604020202020204" pitchFamily="34" charset="0"/>
              <a:buChar char="•"/>
            </a:pPr>
            <a:endParaRPr lang="en-AU"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And this is just the beginning with potential to work with other partner universities already involved. </a:t>
            </a:r>
          </a:p>
          <a:p>
            <a:pPr marL="171450" indent="-171450">
              <a:buFont typeface="Arial" panose="020B0604020202020204" pitchFamily="34" charset="0"/>
              <a:buChar char="•"/>
            </a:pPr>
            <a:endParaRPr lang="en-AU"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This is a long term and game-changing project which represents the Holy Grail for global energy production … based on the same principle that powers our Sun and stars. </a:t>
            </a:r>
          </a:p>
          <a:p>
            <a:pPr marL="171450" indent="-171450">
              <a:buFont typeface="Arial" panose="020B0604020202020204" pitchFamily="34" charset="0"/>
              <a:buChar char="•"/>
            </a:pPr>
            <a:endParaRPr lang="en-AU" sz="10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000" kern="1200" dirty="0">
                <a:solidFill>
                  <a:schemeClr val="tx1"/>
                </a:solidFill>
                <a:effectLst/>
                <a:latin typeface="+mn-lt"/>
                <a:ea typeface="+mn-ea"/>
                <a:cs typeface="+mn-cs"/>
              </a:rPr>
              <a:t>If achieved at a large-scale, fusion power would answer some of the world’s issues and questions related to sustainability, climate change and security … through the supply of limitless clean energy. </a:t>
            </a:r>
          </a:p>
          <a:p>
            <a:r>
              <a:rPr lang="en-AU" sz="10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AU" sz="10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endParaRPr lang="en-AU" sz="1000" b="0" i="0" kern="1200" baseline="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endParaRPr lang="en-AU" sz="1000" b="0" i="0" kern="1200" baseline="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i="1" kern="1200" dirty="0">
                <a:solidFill>
                  <a:schemeClr val="tx1"/>
                </a:solidFill>
                <a:effectLst/>
                <a:latin typeface="+mn-lt"/>
                <a:ea typeface="+mn-ea"/>
                <a:cs typeface="+mn-cs"/>
              </a:rPr>
              <a:t>[Recently, ANSTO, on behalf of Australia, signed the first ever technical cooperation agreement between ITER and a non-ITER member country, giving Australia access to this energy megaproject.   The agreement clears the path for ANSTO, Australian universities, and other Australian research organisations to contribute their unique expertise to the ITER project.    In return they benefit from collaborating with the minds and institutions leading the world in fusion research and all its related disciplines. ]</a:t>
            </a:r>
          </a:p>
          <a:p>
            <a:pPr marL="0" lvl="0" indent="0">
              <a:buFont typeface="Arial" panose="020B0604020202020204" pitchFamily="34" charset="0"/>
              <a:buNone/>
            </a:pPr>
            <a:endParaRPr lang="en-AU" b="0" i="0"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AU" sz="10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61E8F6-E785-054D-9CF7-E6143592D23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155014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AU" sz="10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61E8F6-E785-054D-9CF7-E6143592D23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5386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a:p>
            <a:r>
              <a:rPr lang="en-AU" dirty="0">
                <a:effectLst/>
              </a:rPr>
              <a:t>In June 2016, following a multinational process, ANSTO signed the Generation IV International Forum (GIF) charter. This is a consortium of 14 countries committed to working together in long-term research on advanced nuclear technologies.</a:t>
            </a:r>
            <a:endParaRPr lang="en-AU" dirty="0"/>
          </a:p>
        </p:txBody>
      </p:sp>
      <p:sp>
        <p:nvSpPr>
          <p:cNvPr id="4" name="Slide Number Placeholder 3"/>
          <p:cNvSpPr>
            <a:spLocks noGrp="1"/>
          </p:cNvSpPr>
          <p:nvPr>
            <p:ph type="sldNum" sz="quarter" idx="10"/>
          </p:nvPr>
        </p:nvSpPr>
        <p:spPr/>
        <p:txBody>
          <a:bodyPr/>
          <a:lstStyle/>
          <a:p>
            <a:fld id="{87AC633A-5D80-154F-B43E-11103FF8516A}" type="slidenum">
              <a:rPr lang="en-US" smtClean="0"/>
              <a:pPr/>
              <a:t>6</a:t>
            </a:fld>
            <a:endParaRPr lang="en-US" dirty="0"/>
          </a:p>
        </p:txBody>
      </p:sp>
    </p:spTree>
    <p:extLst>
      <p:ext uri="{BB962C8B-B14F-4D97-AF65-F5344CB8AC3E}">
        <p14:creationId xmlns:p14="http://schemas.microsoft.com/office/powerpoint/2010/main" val="1088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10/10/2018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322519" y="3713157"/>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ulitple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itchFamily="34" charset="0"/>
                <a:cs typeface="Arial"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6732240" y="6448253"/>
            <a:ext cx="2133600" cy="365125"/>
          </a:xfrm>
          <a:prstGeom prst="rect">
            <a:avLst/>
          </a:prstGeom>
        </p:spPr>
        <p:txBody>
          <a:bodyPr/>
          <a:lstStyle/>
          <a:p>
            <a:fld id="{FD6AD281-E497-4513-9250-2C4199296EDD}" type="slidenum">
              <a:rPr lang="en-US">
                <a:solidFill>
                  <a:srgbClr val="000000">
                    <a:tint val="75000"/>
                  </a:srgbClr>
                </a:solidFill>
              </a:rPr>
              <a:pPr/>
              <a:t>‹#›</a:t>
            </a:fld>
            <a:endParaRPr lang="en-US">
              <a:solidFill>
                <a:srgbClr val="000000">
                  <a:tint val="75000"/>
                </a:srgbClr>
              </a:solidFill>
            </a:endParaRPr>
          </a:p>
        </p:txBody>
      </p:sp>
      <p:sp>
        <p:nvSpPr>
          <p:cNvPr id="8" name="Picture Placeholder 7"/>
          <p:cNvSpPr>
            <a:spLocks noGrp="1"/>
          </p:cNvSpPr>
          <p:nvPr>
            <p:ph type="pic" sz="quarter" idx="13"/>
          </p:nvPr>
        </p:nvSpPr>
        <p:spPr>
          <a:xfrm>
            <a:off x="342900" y="1268414"/>
            <a:ext cx="2965812" cy="5040312"/>
          </a:xfrm>
          <a:ln w="76200">
            <a:solidFill>
              <a:srgbClr val="706F72"/>
            </a:solidFill>
            <a:miter lim="800000"/>
          </a:ln>
        </p:spPr>
        <p:txBody>
          <a:bodyPr/>
          <a:lstStyle/>
          <a:p>
            <a:endParaRPr lang="en-US" dirty="0"/>
          </a:p>
        </p:txBody>
      </p:sp>
      <p:sp>
        <p:nvSpPr>
          <p:cNvPr id="11" name="Picture Placeholder 10"/>
          <p:cNvSpPr>
            <a:spLocks noGrp="1"/>
          </p:cNvSpPr>
          <p:nvPr>
            <p:ph type="pic" sz="quarter" idx="14"/>
          </p:nvPr>
        </p:nvSpPr>
        <p:spPr>
          <a:xfrm>
            <a:off x="3596744" y="1268414"/>
            <a:ext cx="5223406" cy="5040312"/>
          </a:xfrm>
          <a:ln w="76200">
            <a:solidFill>
              <a:srgbClr val="706F72"/>
            </a:solidFill>
            <a:miter lim="800000"/>
          </a:ln>
        </p:spPr>
        <p:txBody>
          <a:bodyPr vert="horz" lIns="91440" tIns="45720" rIns="91440" bIns="45720" rtlCol="0">
            <a:normAutofit/>
          </a:bodyPr>
          <a:lstStyle>
            <a:lvl1pPr marL="316531" indent="-316531" algn="l" defTabSz="844083" rtl="0" eaLnBrk="1" latinLnBrk="0" hangingPunct="1">
              <a:spcBef>
                <a:spcPct val="20000"/>
              </a:spcBef>
              <a:buFont typeface="Arial" pitchFamily="34" charset="0"/>
              <a:buChar char="•"/>
              <a:defRPr lang="en-US" sz="2215" kern="1200" dirty="0">
                <a:solidFill>
                  <a:schemeClr val="tx1"/>
                </a:solidFill>
                <a:latin typeface="Arial" pitchFamily="34" charset="0"/>
                <a:ea typeface="+mn-ea"/>
                <a:cs typeface="Arial" pitchFamily="34" charset="0"/>
              </a:defRPr>
            </a:lvl1pPr>
          </a:lstStyle>
          <a:p>
            <a:endParaRPr lang="en-US"/>
          </a:p>
        </p:txBody>
      </p:sp>
      <p:sp>
        <p:nvSpPr>
          <p:cNvPr id="7" name="Date Placeholder 6"/>
          <p:cNvSpPr>
            <a:spLocks noGrp="1"/>
          </p:cNvSpPr>
          <p:nvPr>
            <p:ph type="dt" sz="half" idx="15"/>
          </p:nvPr>
        </p:nvSpPr>
        <p:spPr>
          <a:xfrm>
            <a:off x="205830" y="6492877"/>
            <a:ext cx="2133600" cy="365125"/>
          </a:xfrm>
          <a:prstGeom prst="rect">
            <a:avLst/>
          </a:prstGeom>
        </p:spPr>
        <p:txBody>
          <a:bodyPr/>
          <a:lstStyle/>
          <a:p>
            <a:fld id="{8E910469-308E-47E3-B35D-399830AB6E7E}" type="datetimeFigureOut">
              <a:rPr lang="en-AU" smtClean="0">
                <a:solidFill>
                  <a:srgbClr val="000000"/>
                </a:solidFill>
              </a:rPr>
              <a:pPr/>
              <a:t>10/10/2018</a:t>
            </a:fld>
            <a:endParaRPr lang="en-AU" dirty="0">
              <a:solidFill>
                <a:srgbClr val="000000"/>
              </a:solidFill>
            </a:endParaRPr>
          </a:p>
        </p:txBody>
      </p:sp>
      <p:sp>
        <p:nvSpPr>
          <p:cNvPr id="9" name="Footer Placeholder 8"/>
          <p:cNvSpPr>
            <a:spLocks noGrp="1"/>
          </p:cNvSpPr>
          <p:nvPr>
            <p:ph type="ftr" sz="quarter" idx="16"/>
          </p:nvPr>
        </p:nvSpPr>
        <p:spPr>
          <a:xfrm>
            <a:off x="3070870" y="6492877"/>
            <a:ext cx="2895600" cy="365125"/>
          </a:xfrm>
          <a:prstGeom prst="rect">
            <a:avLst/>
          </a:prstGeom>
        </p:spPr>
        <p:txBody>
          <a:bodyPr/>
          <a:lstStyle/>
          <a:p>
            <a:endParaRPr lang="en-AU" dirty="0">
              <a:solidFill>
                <a:srgbClr val="000000"/>
              </a:solidFill>
            </a:endParaRPr>
          </a:p>
        </p:txBody>
      </p:sp>
    </p:spTree>
    <p:extLst>
      <p:ext uri="{BB962C8B-B14F-4D97-AF65-F5344CB8AC3E}">
        <p14:creationId xmlns:p14="http://schemas.microsoft.com/office/powerpoint/2010/main" val="374942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BBFFDE4-0E95-5649-8670-E0107FC5FC73}"/>
              </a:ext>
            </a:extLst>
          </p:cNvPr>
          <p:cNvSpPr/>
          <p:nvPr userDrawn="1"/>
        </p:nvSpPr>
        <p:spPr>
          <a:xfrm>
            <a:off x="575187" y="4579017"/>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575303" y="1343988"/>
            <a:ext cx="6858000" cy="2165973"/>
          </a:xfrm>
        </p:spPr>
        <p:txBody>
          <a:bodyPr lIns="0" anchor="b"/>
          <a:lstStyle>
            <a:lvl1pPr algn="l">
              <a:defRPr sz="45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6AB50290-CA83-1F4F-905C-EBE9354CA951}"/>
              </a:ext>
            </a:extLst>
          </p:cNvPr>
          <p:cNvSpPr>
            <a:spLocks noGrp="1"/>
          </p:cNvSpPr>
          <p:nvPr>
            <p:ph type="subTitle" idx="1"/>
          </p:nvPr>
        </p:nvSpPr>
        <p:spPr>
          <a:xfrm>
            <a:off x="575303" y="3602039"/>
            <a:ext cx="5658338" cy="912812"/>
          </a:xfrm>
        </p:spPr>
        <p:txBody>
          <a:bodyPr lIns="0"/>
          <a:lstStyle>
            <a:lvl1pPr marL="0" indent="0" algn="l">
              <a:buNone/>
              <a:defRPr sz="1800">
                <a:solidFill>
                  <a:schemeClr val="bg2">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74E13CC7-FA84-5249-B18B-5A3E8CCE94F4}"/>
              </a:ext>
            </a:extLst>
          </p:cNvPr>
          <p:cNvSpPr>
            <a:spLocks noGrp="1"/>
          </p:cNvSpPr>
          <p:nvPr>
            <p:ph type="dt" sz="half" idx="10"/>
          </p:nvPr>
        </p:nvSpPr>
        <p:spPr>
          <a:xfrm>
            <a:off x="575303" y="6356351"/>
            <a:ext cx="2057400" cy="365125"/>
          </a:xfrm>
        </p:spPr>
        <p:txBody>
          <a:bodyPr lIns="0"/>
          <a:lstStyle/>
          <a:p>
            <a:fld id="{0352A42B-78AF-8D4D-94A5-85285646B5D9}" type="datetimeFigureOut">
              <a:rPr lang="en-US" smtClean="0"/>
              <a:t>10/10/2018</a:t>
            </a:fld>
            <a:endParaRPr lang="en-US"/>
          </a:p>
        </p:txBody>
      </p:sp>
      <p:sp>
        <p:nvSpPr>
          <p:cNvPr id="21" name="Text Placeholder 20">
            <a:extLst>
              <a:ext uri="{FF2B5EF4-FFF2-40B4-BE49-F238E27FC236}">
                <a16:creationId xmlns="" xmlns:a16="http://schemas.microsoft.com/office/drawing/2014/main" id="{89993145-E805-8048-89C8-948B8319753A}"/>
              </a:ext>
            </a:extLst>
          </p:cNvPr>
          <p:cNvSpPr>
            <a:spLocks noGrp="1"/>
          </p:cNvSpPr>
          <p:nvPr>
            <p:ph type="body" sz="quarter" idx="11"/>
          </p:nvPr>
        </p:nvSpPr>
        <p:spPr>
          <a:xfrm>
            <a:off x="575189" y="4714876"/>
            <a:ext cx="4364831"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a:t>Click to edit Master text styles</a:t>
            </a:r>
          </a:p>
        </p:txBody>
      </p:sp>
      <p:sp>
        <p:nvSpPr>
          <p:cNvPr id="23" name="Text Placeholder 22">
            <a:extLst>
              <a:ext uri="{FF2B5EF4-FFF2-40B4-BE49-F238E27FC236}">
                <a16:creationId xmlns="" xmlns:a16="http://schemas.microsoft.com/office/drawing/2014/main" id="{E0351F6B-787D-2E4D-AFF5-594834FF4360}"/>
              </a:ext>
            </a:extLst>
          </p:cNvPr>
          <p:cNvSpPr>
            <a:spLocks noGrp="1"/>
          </p:cNvSpPr>
          <p:nvPr>
            <p:ph type="body" sz="quarter" idx="12"/>
          </p:nvPr>
        </p:nvSpPr>
        <p:spPr>
          <a:xfrm>
            <a:off x="575073" y="5280025"/>
            <a:ext cx="3175397" cy="792163"/>
          </a:xfrm>
        </p:spPr>
        <p:txBody>
          <a:bodyPr lIns="0" tIns="0">
            <a:normAutofit/>
          </a:bodyPr>
          <a:lstStyle>
            <a:lvl1pPr marL="0" indent="0">
              <a:buNone/>
              <a:defRPr sz="1500">
                <a:solidFill>
                  <a:schemeClr val="tx1">
                    <a:lumMod val="40000"/>
                    <a:lumOff val="60000"/>
                  </a:schemeClr>
                </a:solidFill>
              </a:defRPr>
            </a:lvl1pPr>
          </a:lstStyle>
          <a:p>
            <a:pPr lvl="0"/>
            <a:r>
              <a:rPr lang="en-US"/>
              <a:t>Click to edit Master text styles</a:t>
            </a:r>
          </a:p>
        </p:txBody>
      </p:sp>
      <p:pic>
        <p:nvPicPr>
          <p:cNvPr id="13" name="Picture 12">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575073" y="529099"/>
            <a:ext cx="3969676" cy="812068"/>
          </a:xfrm>
          <a:prstGeom prst="rect">
            <a:avLst/>
          </a:prstGeom>
        </p:spPr>
      </p:pic>
    </p:spTree>
    <p:extLst>
      <p:ext uri="{BB962C8B-B14F-4D97-AF65-F5344CB8AC3E}">
        <p14:creationId xmlns:p14="http://schemas.microsoft.com/office/powerpoint/2010/main" val="3907701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5052"/>
            <a:ext cx="7772400" cy="1470025"/>
          </a:xfrm>
        </p:spPr>
        <p:txBody>
          <a:bodyPr/>
          <a:lstStyle/>
          <a:p>
            <a:r>
              <a:rPr lang="en-AU"/>
              <a:t>Click to edit Master title style</a:t>
            </a:r>
            <a:endParaRPr lang="en-US"/>
          </a:p>
        </p:txBody>
      </p:sp>
    </p:spTree>
    <p:extLst>
      <p:ext uri="{BB962C8B-B14F-4D97-AF65-F5344CB8AC3E}">
        <p14:creationId xmlns:p14="http://schemas.microsoft.com/office/powerpoint/2010/main" val="278611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10/10/2018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3">
                    <a:lumMod val="40000"/>
                    <a:lumOff val="6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10/10/2018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3">
                    <a:lumMod val="40000"/>
                    <a:lumOff val="6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5052"/>
            <a:ext cx="7772400" cy="1470025"/>
          </a:xfrm>
        </p:spPr>
        <p:txBody>
          <a:bodyPr/>
          <a:lstStyle/>
          <a:p>
            <a:r>
              <a:rPr lang="en-AU"/>
              <a:t>Click to edit Master title style</a:t>
            </a:r>
            <a:endParaRPr lang="en-US"/>
          </a:p>
        </p:txBody>
      </p:sp>
    </p:spTree>
    <p:extLst>
      <p:ext uri="{BB962C8B-B14F-4D97-AF65-F5344CB8AC3E}">
        <p14:creationId xmlns:p14="http://schemas.microsoft.com/office/powerpoint/2010/main" val="303596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10/10/2018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3">
                    <a:lumMod val="40000"/>
                    <a:lumOff val="6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10/10/2018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3">
                    <a:lumMod val="40000"/>
                    <a:lumOff val="6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10/10/2018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2">
                    <a:lumMod val="20000"/>
                    <a:lumOff val="8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10/10/2018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2">
                    <a:lumMod val="20000"/>
                    <a:lumOff val="8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370" y="274639"/>
            <a:ext cx="8478431" cy="677236"/>
          </a:xfrm>
        </p:spPr>
        <p:txBody>
          <a:bodyPr anchor="t"/>
          <a:lstStyle/>
          <a:p>
            <a:r>
              <a:rPr lang="en-US" dirty="0"/>
              <a:t>Click to edit Master title style</a:t>
            </a:r>
            <a:endParaRPr lang="en-AU" dirty="0"/>
          </a:p>
        </p:txBody>
      </p:sp>
      <p:sp>
        <p:nvSpPr>
          <p:cNvPr id="3" name="Content Placeholder 2"/>
          <p:cNvSpPr>
            <a:spLocks noGrp="1"/>
          </p:cNvSpPr>
          <p:nvPr>
            <p:ph idx="1"/>
          </p:nvPr>
        </p:nvSpPr>
        <p:spPr>
          <a:xfrm>
            <a:off x="208369" y="1232942"/>
            <a:ext cx="8478431"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fld id="{AD4C762F-CA59-49E8-B588-821B631C7A3E}" type="datetimeFigureOut">
              <a:rPr lang="en-AU" smtClean="0"/>
              <a:t>10/10/2018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99213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A38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575303" y="1343988"/>
            <a:ext cx="6858000" cy="2165973"/>
          </a:xfrm>
        </p:spPr>
        <p:txBody>
          <a:bodyPr lIns="0" anchor="b"/>
          <a:lstStyle>
            <a:lvl1pPr algn="l">
              <a:defRPr sz="4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4406901"/>
            <a:ext cx="77724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710" y="2906713"/>
            <a:ext cx="7772400" cy="1500187"/>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10/10/2018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08370" y="1600201"/>
            <a:ext cx="4197744"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563909" y="1600201"/>
            <a:ext cx="4122892"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10/10/2018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326594" y="1490073"/>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208369" y="1535113"/>
            <a:ext cx="4288622"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08369" y="2174875"/>
            <a:ext cx="4288622"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4628" y="1535113"/>
            <a:ext cx="4042172"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2174875"/>
            <a:ext cx="4042172"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10/10/2018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10/10/2018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10/10/2018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710" cy="1162051"/>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449" y="273052"/>
            <a:ext cx="511135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2"/>
            <a:ext cx="3008710" cy="46910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10/10/2018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4800600"/>
            <a:ext cx="5486400" cy="566739"/>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1891"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1891" y="5367338"/>
            <a:ext cx="5486400" cy="8048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10/10/2018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D2177D2-B8B1-8045-95BF-52E2621A23E6}"/>
              </a:ext>
            </a:extLst>
          </p:cNvPr>
          <p:cNvGrpSpPr/>
          <p:nvPr userDrawn="1"/>
        </p:nvGrpSpPr>
        <p:grpSpPr>
          <a:xfrm>
            <a:off x="6822828" y="5722902"/>
            <a:ext cx="2321171" cy="1135098"/>
            <a:chOff x="6553200" y="5591048"/>
            <a:chExt cx="2590800" cy="1266952"/>
          </a:xfrm>
        </p:grpSpPr>
        <p:pic>
          <p:nvPicPr>
            <p:cNvPr id="13" name="Picture 12">
              <a:extLst>
                <a:ext uri="{FF2B5EF4-FFF2-40B4-BE49-F238E27FC236}">
                  <a16:creationId xmlns="" xmlns:a16="http://schemas.microsoft.com/office/drawing/2014/main" id="{7DA14D92-6924-CF46-9D5F-744198F06382}"/>
                </a:ext>
              </a:extLst>
            </p:cNvPr>
            <p:cNvPicPr>
              <a:picLocks noChangeAspect="1"/>
            </p:cNvPicPr>
            <p:nvPr userDrawn="1"/>
          </p:nvPicPr>
          <p:blipFill>
            <a:blip r:embed="rId14"/>
            <a:stretch>
              <a:fillRect/>
            </a:stretch>
          </p:blipFill>
          <p:spPr>
            <a:xfrm>
              <a:off x="6553200" y="5591048"/>
              <a:ext cx="2590800" cy="1266952"/>
            </a:xfrm>
            <a:prstGeom prst="rect">
              <a:avLst/>
            </a:prstGeom>
          </p:spPr>
        </p:pic>
        <p:pic>
          <p:nvPicPr>
            <p:cNvPr id="14" name="Picture 13">
              <a:extLst>
                <a:ext uri="{FF2B5EF4-FFF2-40B4-BE49-F238E27FC236}">
                  <a16:creationId xmlns="" xmlns:a16="http://schemas.microsoft.com/office/drawing/2014/main" id="{8F487FE2-AB5F-2F47-BB7B-242D01E8E92E}"/>
                </a:ext>
              </a:extLst>
            </p:cNvPr>
            <p:cNvPicPr>
              <a:picLocks noChangeAspect="1"/>
            </p:cNvPicPr>
            <p:nvPr userDrawn="1"/>
          </p:nvPicPr>
          <p:blipFill rotWithShape="1">
            <a:blip r:embed="rId15"/>
            <a:srcRect l="35794"/>
            <a:stretch/>
          </p:blipFill>
          <p:spPr>
            <a:xfrm>
              <a:off x="7645400" y="6320878"/>
              <a:ext cx="1352296" cy="430853"/>
            </a:xfrm>
            <a:prstGeom prst="rect">
              <a:avLst/>
            </a:prstGeom>
          </p:spPr>
        </p:pic>
      </p:grpSp>
      <p:sp>
        <p:nvSpPr>
          <p:cNvPr id="2" name="Title Placeholder 1"/>
          <p:cNvSpPr>
            <a:spLocks noGrp="1"/>
          </p:cNvSpPr>
          <p:nvPr userDrawn="1">
            <p:ph type="title"/>
          </p:nvPr>
        </p:nvSpPr>
        <p:spPr>
          <a:xfrm>
            <a:off x="208370" y="92823"/>
            <a:ext cx="8478431" cy="1143000"/>
          </a:xfrm>
          <a:prstGeom prst="rect">
            <a:avLst/>
          </a:prstGeom>
        </p:spPr>
        <p:txBody>
          <a:bodyPr vert="horz" lIns="68580" tIns="34290" rIns="68580" bIns="34290" rtlCol="0" anchor="b">
            <a:normAutofit/>
          </a:bodyPr>
          <a:lstStyle/>
          <a:p>
            <a:r>
              <a:rPr lang="en-US" dirty="0"/>
              <a:t>Click to edit Master title style</a:t>
            </a:r>
            <a:endParaRPr lang="en-AU" dirty="0"/>
          </a:p>
        </p:txBody>
      </p:sp>
      <p:sp>
        <p:nvSpPr>
          <p:cNvPr id="3" name="Text Placeholder 2"/>
          <p:cNvSpPr>
            <a:spLocks noGrp="1"/>
          </p:cNvSpPr>
          <p:nvPr userDrawn="1">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userDrawn="1">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tx1">
                    <a:tint val="75000"/>
                  </a:schemeClr>
                </a:solidFill>
                <a:latin typeface="Fira Sans" panose="020B0604020202020204" charset="0"/>
              </a:defRPr>
            </a:lvl1pPr>
          </a:lstStyle>
          <a:p>
            <a:fld id="{AD4C762F-CA59-49E8-B588-821B631C7A3E}" type="datetimeFigureOut">
              <a:rPr lang="en-AU" smtClean="0"/>
              <a:pPr/>
              <a:t>10/10/2018</a:t>
            </a:fld>
            <a:endParaRPr lang="en-AU" dirty="0"/>
          </a:p>
        </p:txBody>
      </p:sp>
      <p:sp>
        <p:nvSpPr>
          <p:cNvPr id="5" name="Footer Placeholder 4"/>
          <p:cNvSpPr>
            <a:spLocks noGrp="1"/>
          </p:cNvSpPr>
          <p:nvPr userDrawn="1">
            <p:ph type="ftr" sz="quarter" idx="3"/>
          </p:nvPr>
        </p:nvSpPr>
        <p:spPr>
          <a:xfrm>
            <a:off x="1310911" y="6356351"/>
            <a:ext cx="5201155" cy="365125"/>
          </a:xfrm>
          <a:prstGeom prst="rect">
            <a:avLst/>
          </a:prstGeom>
        </p:spPr>
        <p:txBody>
          <a:bodyPr vert="horz" lIns="68580" tIns="34290" rIns="68580" bIns="34290" rtlCol="0" anchor="ctr"/>
          <a:lstStyle>
            <a:lvl1pPr algn="ctr">
              <a:defRPr sz="9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userDrawn="1">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sp>
        <p:nvSpPr>
          <p:cNvPr id="7" name="TextBox 6">
            <a:extLst>
              <a:ext uri="{FF2B5EF4-FFF2-40B4-BE49-F238E27FC236}">
                <a16:creationId xmlns="" xmlns:a16="http://schemas.microsoft.com/office/drawing/2014/main" id="{97AAD6B8-E2F1-334A-A082-FE02B3B5BB58}"/>
              </a:ext>
            </a:extLst>
          </p:cNvPr>
          <p:cNvSpPr txBox="1"/>
          <p:nvPr userDrawn="1"/>
        </p:nvSpPr>
        <p:spPr>
          <a:xfrm>
            <a:off x="8947573" y="5899573"/>
            <a:ext cx="184731" cy="307777"/>
          </a:xfrm>
          <a:prstGeom prst="rect">
            <a:avLst/>
          </a:prstGeom>
          <a:noFill/>
        </p:spPr>
        <p:txBody>
          <a:bodyPr wrap="none" rtlCol="0">
            <a:spAutoFit/>
          </a:bodyPr>
          <a:lstStyle/>
          <a:p>
            <a:endParaRPr lang="en-US" dirty="0"/>
          </a:p>
        </p:txBody>
      </p:sp>
      <p:pic>
        <p:nvPicPr>
          <p:cNvPr id="16" name="Picture 15">
            <a:extLst>
              <a:ext uri="{FF2B5EF4-FFF2-40B4-BE49-F238E27FC236}">
                <a16:creationId xmlns="" xmlns:a16="http://schemas.microsoft.com/office/drawing/2014/main" id="{60D05F21-7253-8445-A7B5-792E14CF1D4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113"/>
            <a:ext cx="9144000" cy="8923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 id="2147483691" r:id="rId11"/>
    <p:sldLayoutId id="2147483693" r:id="rId12"/>
  </p:sldLayoutIdLst>
  <p:txStyles>
    <p:title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p:titleStyle>
    <p:bodyStyle>
      <a:lvl1pPr marL="201216" indent="-201216" algn="l" defTabSz="685800" rtl="0" eaLnBrk="1" latinLnBrk="0" hangingPunct="1">
        <a:spcBef>
          <a:spcPct val="20000"/>
        </a:spcBef>
        <a:buClr>
          <a:srgbClr val="47B8B2"/>
        </a:buClr>
        <a:buFont typeface="Wingdings" panose="05000000000000000000" pitchFamily="2" charset="2"/>
        <a:buChar char="§"/>
        <a:defRPr sz="2400" kern="1200" spc="-38" baseline="0">
          <a:solidFill>
            <a:schemeClr val="tx1"/>
          </a:solidFill>
          <a:latin typeface="Fira Sans" panose="020B0604020202020204" charset="0"/>
          <a:ea typeface="+mn-ea"/>
          <a:cs typeface="+mn-cs"/>
        </a:defRPr>
      </a:lvl1pPr>
      <a:lvl2pPr marL="557213" indent="-214313" algn="l" defTabSz="685800" rtl="0" eaLnBrk="1" latinLnBrk="0" hangingPunct="1">
        <a:spcBef>
          <a:spcPct val="20000"/>
        </a:spcBef>
        <a:buClr>
          <a:schemeClr val="tx1">
            <a:lumMod val="50000"/>
            <a:lumOff val="50000"/>
          </a:schemeClr>
        </a:buClr>
        <a:buFont typeface="Wingdings" panose="05000000000000000000" pitchFamily="2" charset="2"/>
        <a:buChar char="§"/>
        <a:defRPr sz="2100" kern="1200" spc="-38" baseline="0">
          <a:solidFill>
            <a:schemeClr val="tx1"/>
          </a:solidFill>
          <a:latin typeface="Fira Sans" panose="020B0604020202020204" charset="0"/>
          <a:ea typeface="+mn-ea"/>
          <a:cs typeface="+mn-cs"/>
        </a:defRPr>
      </a:lvl2pPr>
      <a:lvl3pPr marL="857250" indent="-171450" algn="l" defTabSz="685800" rtl="0" eaLnBrk="1" latinLnBrk="0" hangingPunct="1">
        <a:spcBef>
          <a:spcPct val="20000"/>
        </a:spcBef>
        <a:buClr>
          <a:schemeClr val="tx1">
            <a:lumMod val="50000"/>
            <a:lumOff val="50000"/>
          </a:schemeClr>
        </a:buClr>
        <a:buFont typeface="Fira Sans" panose="020B0604020202020204" charset="0"/>
        <a:buChar char="›"/>
        <a:defRPr sz="1800" kern="1200" spc="-38" baseline="0">
          <a:solidFill>
            <a:schemeClr val="tx1"/>
          </a:solidFill>
          <a:latin typeface="Fira Sans" panose="020B0604020202020204" charset="0"/>
          <a:ea typeface="+mn-ea"/>
          <a:cs typeface="+mn-cs"/>
        </a:defRPr>
      </a:lvl3pPr>
      <a:lvl4pPr marL="1200150" indent="-171450" algn="l" defTabSz="685800" rtl="0" eaLnBrk="1" latinLnBrk="0" hangingPunct="1">
        <a:spcBef>
          <a:spcPct val="20000"/>
        </a:spcBef>
        <a:buClr>
          <a:schemeClr val="tx1">
            <a:lumMod val="50000"/>
            <a:lumOff val="50000"/>
          </a:schemeClr>
        </a:buClr>
        <a:buFont typeface="Arial" panose="020B0604020202020204" pitchFamily="34" charset="0"/>
        <a:buChar char="»"/>
        <a:defRPr sz="1500" kern="1200" spc="-38" baseline="0">
          <a:solidFill>
            <a:schemeClr val="tx1"/>
          </a:solidFill>
          <a:latin typeface="Fira Sans" panose="020B0604020202020204" charset="0"/>
          <a:ea typeface="+mn-ea"/>
          <a:cs typeface="+mn-cs"/>
        </a:defRPr>
      </a:lvl4pPr>
      <a:lvl5pPr marL="1478756" indent="-107156" algn="l" defTabSz="685800" rtl="0" eaLnBrk="1" latinLnBrk="0" hangingPunct="1">
        <a:spcBef>
          <a:spcPct val="20000"/>
        </a:spcBef>
        <a:buClr>
          <a:schemeClr val="tx1">
            <a:lumMod val="50000"/>
            <a:lumOff val="50000"/>
          </a:schemeClr>
        </a:buClr>
        <a:buFont typeface="Arial" panose="020B0604020202020204" pitchFamily="34" charset="0"/>
        <a:buChar char="­"/>
        <a:defRPr sz="1500" kern="1200" spc="-38" baseline="0">
          <a:solidFill>
            <a:schemeClr val="tx1"/>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l="-8000" r="-8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85253" y="2329962"/>
            <a:ext cx="7058745" cy="4528038"/>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12" name="Right Triangle 11"/>
          <p:cNvSpPr/>
          <p:nvPr userDrawn="1"/>
        </p:nvSpPr>
        <p:spPr>
          <a:xfrm rot="16200000">
            <a:off x="7425198" y="5139198"/>
            <a:ext cx="1135097" cy="2302507"/>
          </a:xfrm>
          <a:prstGeom prst="rtTriangle">
            <a:avLst/>
          </a:prstGeom>
          <a:solidFill>
            <a:srgbClr val="003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3">
                    <a:lumMod val="40000"/>
                    <a:lumOff val="60000"/>
                  </a:schemeClr>
                </a:solidFill>
                <a:latin typeface="Fira Sans" panose="020B0604020202020204" charset="0"/>
              </a:defRPr>
            </a:lvl1pPr>
          </a:lstStyle>
          <a:p>
            <a:fld id="{1914ADBB-9B2F-49DA-AF6D-BE3F02D08A96}" type="datetimeFigureOut">
              <a:rPr lang="en-AU" smtClean="0"/>
              <a:pPr/>
              <a:t>10/10/2018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1" name="Picture 10">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7"/>
          <a:srcRect l="35794"/>
          <a:stretch/>
        </p:blipFill>
        <p:spPr>
          <a:xfrm>
            <a:off x="7801361" y="6378337"/>
            <a:ext cx="1211559" cy="386013"/>
          </a:xfrm>
          <a:prstGeom prst="rect">
            <a:avLst/>
          </a:prstGeom>
        </p:spPr>
      </p:pic>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701" r:id="rId3"/>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3">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3">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3">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7"/>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15" name="Right Triangle 14"/>
          <p:cNvSpPr/>
          <p:nvPr userDrawn="1"/>
        </p:nvSpPr>
        <p:spPr>
          <a:xfrm rot="16200000">
            <a:off x="7425198" y="5139198"/>
            <a:ext cx="1135097" cy="2302507"/>
          </a:xfrm>
          <a:prstGeom prst="rtTriangle">
            <a:avLst/>
          </a:prstGeom>
          <a:solidFill>
            <a:srgbClr val="061730"/>
          </a:solidFill>
          <a:ln>
            <a:solidFill>
              <a:srgbClr val="061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3">
                    <a:lumMod val="40000"/>
                    <a:lumOff val="60000"/>
                  </a:schemeClr>
                </a:solidFill>
                <a:latin typeface="Fira Sans" panose="020B0604020202020204" charset="0"/>
              </a:defRPr>
            </a:lvl1pPr>
          </a:lstStyle>
          <a:p>
            <a:fld id="{1914ADBB-9B2F-49DA-AF6D-BE3F02D08A96}" type="datetimeFigureOut">
              <a:rPr lang="en-AU" smtClean="0"/>
              <a:pPr/>
              <a:t>10/10/2018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2" name="Picture 11">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3">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3">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3">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7"/>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2">
                    <a:lumMod val="20000"/>
                    <a:lumOff val="80000"/>
                  </a:schemeClr>
                </a:solidFill>
                <a:latin typeface="Fira Sans" panose="020B0604020202020204" charset="0"/>
              </a:defRPr>
            </a:lvl1pPr>
          </a:lstStyle>
          <a:p>
            <a:fld id="{1914ADBB-9B2F-49DA-AF6D-BE3F02D08A96}" type="datetimeFigureOut">
              <a:rPr lang="en-AU" smtClean="0"/>
              <a:pPr/>
              <a:t>10/10/2018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
        <p:nvSpPr>
          <p:cNvPr id="11" name="Right Triangle 10"/>
          <p:cNvSpPr/>
          <p:nvPr userDrawn="1"/>
        </p:nvSpPr>
        <p:spPr>
          <a:xfrm rot="16200000">
            <a:off x="7425198" y="5139198"/>
            <a:ext cx="1135097" cy="2302507"/>
          </a:xfrm>
          <a:prstGeom prst="rtTriangle">
            <a:avLst/>
          </a:prstGeom>
          <a:solidFill>
            <a:srgbClr val="036265"/>
          </a:solidFill>
          <a:ln>
            <a:solidFill>
              <a:srgbClr val="036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2">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2">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2">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2">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2">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A386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628650" y="365125"/>
            <a:ext cx="7886700" cy="1325563"/>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628650" y="1825625"/>
            <a:ext cx="7886700" cy="4351339"/>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ight Triangle 4"/>
          <p:cNvSpPr/>
          <p:nvPr userDrawn="1"/>
        </p:nvSpPr>
        <p:spPr>
          <a:xfrm rot="16200000">
            <a:off x="4443415" y="2157412"/>
            <a:ext cx="3086097" cy="63150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5088638" y="5783444"/>
            <a:ext cx="3761361" cy="769453"/>
          </a:xfrm>
          <a:prstGeom prst="rect">
            <a:avLst/>
          </a:prstGeom>
        </p:spPr>
      </p:pic>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685800" rtl="0" eaLnBrk="1" latinLnBrk="0" hangingPunct="1">
        <a:lnSpc>
          <a:spcPct val="90000"/>
        </a:lnSpc>
        <a:spcBef>
          <a:spcPct val="0"/>
        </a:spcBef>
        <a:buNone/>
        <a:defRPr sz="3300" b="1" i="0" kern="1200" spc="-113">
          <a:solidFill>
            <a:schemeClr val="bg1"/>
          </a:solidFill>
          <a:latin typeface="Poppins" pitchFamily="2" charset="77"/>
          <a:ea typeface="+mj-ea"/>
          <a:cs typeface="Poppins" pitchFamily="2"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spc="-113">
          <a:solidFill>
            <a:schemeClr val="accent3">
              <a:lumMod val="40000"/>
              <a:lumOff val="60000"/>
            </a:schemeClr>
          </a:solidFill>
          <a:latin typeface="Fira Sans Light" panose="020B040305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spc="-113">
          <a:solidFill>
            <a:schemeClr val="accent3">
              <a:lumMod val="40000"/>
              <a:lumOff val="60000"/>
            </a:schemeClr>
          </a:solidFill>
          <a:latin typeface="Fira Sans Light" panose="020B040305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spc="-113">
          <a:solidFill>
            <a:schemeClr val="accent3">
              <a:lumMod val="40000"/>
              <a:lumOff val="60000"/>
            </a:schemeClr>
          </a:solidFill>
          <a:latin typeface="Fira Sans Light" panose="020B040305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spc="-113">
          <a:solidFill>
            <a:schemeClr val="accent3">
              <a:lumMod val="40000"/>
              <a:lumOff val="60000"/>
            </a:schemeClr>
          </a:solidFill>
          <a:latin typeface="Fira Sans Light" panose="020B040305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spc="-113">
          <a:solidFill>
            <a:schemeClr val="accent3">
              <a:lumMod val="40000"/>
              <a:lumOff val="60000"/>
            </a:schemeClr>
          </a:solidFill>
          <a:latin typeface="Fira Sans Light" panose="020B040305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image" Target="../media/image33.tiff"/><Relationship Id="rId18" Type="http://schemas.openxmlformats.org/officeDocument/2006/relationships/image" Target="../media/image38.tiff"/><Relationship Id="rId3" Type="http://schemas.openxmlformats.org/officeDocument/2006/relationships/image" Target="../media/image23.jpg"/><Relationship Id="rId7" Type="http://schemas.openxmlformats.org/officeDocument/2006/relationships/image" Target="../media/image27.tiff"/><Relationship Id="rId12" Type="http://schemas.openxmlformats.org/officeDocument/2006/relationships/image" Target="../media/image32.tiff"/><Relationship Id="rId17" Type="http://schemas.openxmlformats.org/officeDocument/2006/relationships/image" Target="../media/image37.tiff"/><Relationship Id="rId2" Type="http://schemas.openxmlformats.org/officeDocument/2006/relationships/notesSlide" Target="../notesSlides/notesSlide6.xml"/><Relationship Id="rId16" Type="http://schemas.openxmlformats.org/officeDocument/2006/relationships/image" Target="../media/image36.tiff"/><Relationship Id="rId1" Type="http://schemas.openxmlformats.org/officeDocument/2006/relationships/slideLayout" Target="../slideLayouts/slideLayout6.xml"/><Relationship Id="rId6" Type="http://schemas.openxmlformats.org/officeDocument/2006/relationships/image" Target="../media/image26.tiff"/><Relationship Id="rId11" Type="http://schemas.openxmlformats.org/officeDocument/2006/relationships/image" Target="../media/image31.tiff"/><Relationship Id="rId5" Type="http://schemas.openxmlformats.org/officeDocument/2006/relationships/image" Target="../media/image25.tiff"/><Relationship Id="rId15" Type="http://schemas.openxmlformats.org/officeDocument/2006/relationships/image" Target="../media/image35.tiff"/><Relationship Id="rId10" Type="http://schemas.openxmlformats.org/officeDocument/2006/relationships/image" Target="../media/image30.tiff"/><Relationship Id="rId4" Type="http://schemas.openxmlformats.org/officeDocument/2006/relationships/image" Target="../media/image24.jpeg"/><Relationship Id="rId9" Type="http://schemas.openxmlformats.org/officeDocument/2006/relationships/image" Target="../media/image29.tiff"/><Relationship Id="rId14" Type="http://schemas.openxmlformats.org/officeDocument/2006/relationships/image" Target="../media/image3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343024"/>
            <a:ext cx="9144000" cy="1470025"/>
          </a:xfrm>
        </p:spPr>
        <p:txBody>
          <a:bodyPr>
            <a:noAutofit/>
          </a:bodyPr>
          <a:lstStyle/>
          <a:p>
            <a:pPr eaLnBrk="1" fontAlgn="auto" hangingPunct="1">
              <a:spcAft>
                <a:spcPts val="0"/>
              </a:spcAft>
              <a:defRPr/>
            </a:pPr>
            <a:r>
              <a:rPr lang="en-US" sz="7000" spc="-100" dirty="0">
                <a:ea typeface="+mj-ea"/>
              </a:rPr>
              <a:t>Energy</a:t>
            </a:r>
            <a:br>
              <a:rPr lang="en-US" sz="7000" spc="-100" dirty="0">
                <a:ea typeface="+mj-ea"/>
              </a:rPr>
            </a:br>
            <a:r>
              <a:rPr lang="en-US" sz="4500" spc="-100" dirty="0">
                <a:ea typeface="+mj-ea"/>
              </a:rPr>
              <a:t>ITER and GIF</a:t>
            </a:r>
            <a:r>
              <a:rPr lang="en-US" sz="4500" dirty="0">
                <a:ea typeface="+mj-ea"/>
              </a:rPr>
              <a:t> </a:t>
            </a:r>
            <a:endParaRPr lang="en-US" sz="4500" b="0" dirty="0">
              <a:solidFill>
                <a:schemeClr val="tx2">
                  <a:lumMod val="20000"/>
                  <a:lumOff val="80000"/>
                </a:schemeClr>
              </a:solidFill>
              <a:ea typeface="+mj-ea"/>
            </a:endParaRPr>
          </a:p>
        </p:txBody>
      </p:sp>
      <p:sp>
        <p:nvSpPr>
          <p:cNvPr id="3" name="Title 3">
            <a:extLst>
              <a:ext uri="{FF2B5EF4-FFF2-40B4-BE49-F238E27FC236}">
                <a16:creationId xmlns="" xmlns:a16="http://schemas.microsoft.com/office/drawing/2014/main" id="{C2D0F5E6-EEC7-274C-BFA1-4A26DCC549C3}"/>
              </a:ext>
            </a:extLst>
          </p:cNvPr>
          <p:cNvSpPr txBox="1">
            <a:spLocks/>
          </p:cNvSpPr>
          <p:nvPr/>
        </p:nvSpPr>
        <p:spPr>
          <a:xfrm>
            <a:off x="0" y="3797549"/>
            <a:ext cx="9144000" cy="1470025"/>
          </a:xfrm>
          <a:prstGeom prst="rect">
            <a:avLst/>
          </a:prstGeom>
        </p:spPr>
        <p:txBody>
          <a:bodyPr vert="horz" lIns="68580" tIns="34290" rIns="68580" bIns="34290" rtlCol="0" anchor="ctr">
            <a:noAutofit/>
          </a:bodyPr>
          <a:lst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a:lstStyle>
          <a:p>
            <a:pPr>
              <a:lnSpc>
                <a:spcPct val="90000"/>
              </a:lnSpc>
              <a:defRPr/>
            </a:pPr>
            <a:r>
              <a:rPr lang="en-US" sz="4800" b="0" spc="-150" dirty="0">
                <a:solidFill>
                  <a:schemeClr val="tx2">
                    <a:lumMod val="20000"/>
                    <a:lumOff val="80000"/>
                  </a:schemeClr>
                </a:solidFill>
                <a:latin typeface="Fira Sans Light" panose="020B0403050000020004" pitchFamily="34" charset="0"/>
              </a:rPr>
              <a:t>Global collaborations</a:t>
            </a:r>
          </a:p>
        </p:txBody>
      </p:sp>
    </p:spTree>
    <p:extLst>
      <p:ext uri="{BB962C8B-B14F-4D97-AF65-F5344CB8AC3E}">
        <p14:creationId xmlns:p14="http://schemas.microsoft.com/office/powerpoint/2010/main" val="31146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4F757C6-E8AD-A54A-A12E-479D10B0C485}"/>
              </a:ext>
            </a:extLst>
          </p:cNvPr>
          <p:cNvSpPr/>
          <p:nvPr/>
        </p:nvSpPr>
        <p:spPr>
          <a:xfrm>
            <a:off x="0" y="835193"/>
            <a:ext cx="9143999" cy="6022807"/>
          </a:xfrm>
          <a:prstGeom prst="rect">
            <a:avLst/>
          </a:prstGeom>
          <a:gradFill>
            <a:gsLst>
              <a:gs pos="0">
                <a:schemeClr val="accent1">
                  <a:lumMod val="20000"/>
                  <a:lumOff val="80000"/>
                  <a:alpha val="0"/>
                </a:schemeClr>
              </a:gs>
              <a:gs pos="100000">
                <a:schemeClr val="tx2">
                  <a:lumMod val="20000"/>
                  <a:lumOff val="80000"/>
                  <a:alpha val="8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WorldMap-ITE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56" y="1602378"/>
            <a:ext cx="8927104" cy="4338005"/>
          </a:xfrm>
          <a:prstGeom prst="rect">
            <a:avLst/>
          </a:prstGeom>
          <a:effectLst>
            <a:outerShdw blurRad="215900" dir="2700000" algn="tl" rotWithShape="0">
              <a:schemeClr val="accent1">
                <a:lumMod val="50000"/>
                <a:alpha val="14000"/>
              </a:schemeClr>
            </a:outerShdw>
          </a:effectLst>
        </p:spPr>
      </p:pic>
      <p:sp>
        <p:nvSpPr>
          <p:cNvPr id="6" name="Title 1">
            <a:extLst>
              <a:ext uri="{FF2B5EF4-FFF2-40B4-BE49-F238E27FC236}">
                <a16:creationId xmlns="" xmlns:a16="http://schemas.microsoft.com/office/drawing/2014/main" id="{A163DF10-00B3-F64E-AE46-88516877F256}"/>
              </a:ext>
            </a:extLst>
          </p:cNvPr>
          <p:cNvSpPr>
            <a:spLocks noGrp="1"/>
          </p:cNvSpPr>
          <p:nvPr>
            <p:ph type="title"/>
          </p:nvPr>
        </p:nvSpPr>
        <p:spPr>
          <a:xfrm>
            <a:off x="161483" y="112909"/>
            <a:ext cx="8938971" cy="722284"/>
          </a:xfrm>
        </p:spPr>
        <p:txBody>
          <a:bodyPr/>
          <a:lstStyle/>
          <a:p>
            <a:pPr defTabSz="420432">
              <a:defRPr/>
            </a:pPr>
            <a:r>
              <a:rPr lang="en-US" dirty="0"/>
              <a:t>ITER: a global collaboration</a:t>
            </a:r>
          </a:p>
        </p:txBody>
      </p:sp>
      <p:sp>
        <p:nvSpPr>
          <p:cNvPr id="7" name="Rectangle 6">
            <a:extLst>
              <a:ext uri="{FF2B5EF4-FFF2-40B4-BE49-F238E27FC236}">
                <a16:creationId xmlns="" xmlns:a16="http://schemas.microsoft.com/office/drawing/2014/main" id="{C0C5C87A-2B39-974B-97F0-2CA6C64D3C5A}"/>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9" name="Group 8">
            <a:extLst>
              <a:ext uri="{FF2B5EF4-FFF2-40B4-BE49-F238E27FC236}">
                <a16:creationId xmlns="" xmlns:a16="http://schemas.microsoft.com/office/drawing/2014/main" id="{7CAA9280-73DA-C341-B55F-2D366518ECE1}"/>
              </a:ext>
            </a:extLst>
          </p:cNvPr>
          <p:cNvGrpSpPr/>
          <p:nvPr/>
        </p:nvGrpSpPr>
        <p:grpSpPr>
          <a:xfrm>
            <a:off x="6602401" y="5615109"/>
            <a:ext cx="2541598" cy="1242891"/>
            <a:chOff x="6602401" y="5615109"/>
            <a:chExt cx="2541598" cy="1242891"/>
          </a:xfrm>
        </p:grpSpPr>
        <p:sp>
          <p:nvSpPr>
            <p:cNvPr id="10" name="Right Triangle 9">
              <a:extLst>
                <a:ext uri="{FF2B5EF4-FFF2-40B4-BE49-F238E27FC236}">
                  <a16:creationId xmlns="" xmlns:a16="http://schemas.microsoft.com/office/drawing/2014/main" id="{5938C7C3-027F-9D47-811A-0BAAC86CEE3B}"/>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3B673CE9-9367-7A41-82FC-688A146BEA8F}"/>
                </a:ext>
              </a:extLst>
            </p:cNvPr>
            <p:cNvPicPr>
              <a:picLocks noChangeAspect="1"/>
            </p:cNvPicPr>
            <p:nvPr userDrawn="1"/>
          </p:nvPicPr>
          <p:blipFill>
            <a:blip r:embed="rId4"/>
            <a:stretch>
              <a:fillRect/>
            </a:stretch>
          </p:blipFill>
          <p:spPr>
            <a:xfrm>
              <a:off x="6822828" y="5722902"/>
              <a:ext cx="2321171" cy="1135098"/>
            </a:xfrm>
            <a:prstGeom prst="rect">
              <a:avLst/>
            </a:prstGeom>
          </p:spPr>
        </p:pic>
        <p:pic>
          <p:nvPicPr>
            <p:cNvPr id="12" name="Picture 11">
              <a:extLst>
                <a:ext uri="{FF2B5EF4-FFF2-40B4-BE49-F238E27FC236}">
                  <a16:creationId xmlns="" xmlns:a16="http://schemas.microsoft.com/office/drawing/2014/main" id="{6830891C-9C0A-8A4F-BC99-5B89F6F12F8C}"/>
                </a:ext>
              </a:extLst>
            </p:cNvPr>
            <p:cNvPicPr>
              <a:picLocks noChangeAspect="1"/>
            </p:cNvPicPr>
            <p:nvPr userDrawn="1"/>
          </p:nvPicPr>
          <p:blipFill rotWithShape="1">
            <a:blip r:embed="rId5"/>
            <a:srcRect l="35794"/>
            <a:stretch/>
          </p:blipFill>
          <p:spPr>
            <a:xfrm>
              <a:off x="7801361" y="6376777"/>
              <a:ext cx="1211560" cy="386013"/>
            </a:xfrm>
            <a:prstGeom prst="rect">
              <a:avLst/>
            </a:prstGeom>
          </p:spPr>
        </p:pic>
      </p:grpSp>
      <p:sp>
        <p:nvSpPr>
          <p:cNvPr id="13" name="Round Same Side Corner Rectangle 12">
            <a:extLst>
              <a:ext uri="{FF2B5EF4-FFF2-40B4-BE49-F238E27FC236}">
                <a16:creationId xmlns="" xmlns:a16="http://schemas.microsoft.com/office/drawing/2014/main" id="{6566D983-FB0A-9941-8FE2-7FC0BADA2935}"/>
              </a:ext>
            </a:extLst>
          </p:cNvPr>
          <p:cNvSpPr/>
          <p:nvPr/>
        </p:nvSpPr>
        <p:spPr>
          <a:xfrm rot="10800000">
            <a:off x="6531997" y="0"/>
            <a:ext cx="2154804" cy="1256306"/>
          </a:xfrm>
          <a:prstGeom prst="round2SameRect">
            <a:avLst/>
          </a:prstGeom>
          <a:solidFill>
            <a:schemeClr val="bg1"/>
          </a:solidFill>
          <a:ln>
            <a:noFill/>
          </a:ln>
          <a:effectLst>
            <a:outerShdw blurRad="279400" dir="2700000" algn="tl" rotWithShape="0">
              <a:schemeClr val="tx2">
                <a:lumMod val="60000"/>
                <a:lumOff val="4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2000px-ITER_Logo_NoonYellow.png">
            <a:extLst>
              <a:ext uri="{FF2B5EF4-FFF2-40B4-BE49-F238E27FC236}">
                <a16:creationId xmlns="" xmlns:a16="http://schemas.microsoft.com/office/drawing/2014/main" id="{79E09661-EF09-A845-A5B0-58F5DBEF0B86}"/>
              </a:ext>
            </a:extLst>
          </p:cNvPr>
          <p:cNvPicPr>
            <a:picLocks noChangeAspect="1"/>
          </p:cNvPicPr>
          <p:nvPr/>
        </p:nvPicPr>
        <p:blipFill rotWithShape="1">
          <a:blip r:embed="rId6">
            <a:extLst>
              <a:ext uri="{28A0092B-C50C-407E-A947-70E740481C1C}">
                <a14:useLocalDpi xmlns:a14="http://schemas.microsoft.com/office/drawing/2010/main" val="0"/>
              </a:ext>
            </a:extLst>
          </a:blip>
          <a:srcRect r="21350" b="15366"/>
          <a:stretch/>
        </p:blipFill>
        <p:spPr>
          <a:xfrm>
            <a:off x="6845610" y="195854"/>
            <a:ext cx="1543018" cy="801419"/>
          </a:xfrm>
          <a:prstGeom prst="rect">
            <a:avLst/>
          </a:prstGeom>
        </p:spPr>
      </p:pic>
    </p:spTree>
    <p:extLst>
      <p:ext uri="{BB962C8B-B14F-4D97-AF65-F5344CB8AC3E}">
        <p14:creationId xmlns:p14="http://schemas.microsoft.com/office/powerpoint/2010/main" val="53703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kamak complex.jpg"/>
          <p:cNvPicPr>
            <a:picLocks noChangeAspect="1"/>
          </p:cNvPicPr>
          <p:nvPr/>
        </p:nvPicPr>
        <p:blipFill rotWithShape="1">
          <a:blip r:embed="rId3">
            <a:extLst>
              <a:ext uri="{28A0092B-C50C-407E-A947-70E740481C1C}">
                <a14:useLocalDpi xmlns:a14="http://schemas.microsoft.com/office/drawing/2010/main" val="0"/>
              </a:ext>
            </a:extLst>
          </a:blip>
          <a:srcRect l="4035" r="20000" b="10301"/>
          <a:stretch/>
        </p:blipFill>
        <p:spPr>
          <a:xfrm>
            <a:off x="-1" y="1"/>
            <a:ext cx="9144001" cy="6857999"/>
          </a:xfrm>
          <a:prstGeom prst="rect">
            <a:avLst/>
          </a:prstGeom>
        </p:spPr>
      </p:pic>
      <p:sp>
        <p:nvSpPr>
          <p:cNvPr id="14" name="Rectangle 13">
            <a:extLst>
              <a:ext uri="{FF2B5EF4-FFF2-40B4-BE49-F238E27FC236}">
                <a16:creationId xmlns="" xmlns:a16="http://schemas.microsoft.com/office/drawing/2014/main" id="{748E17AC-1229-084F-979A-D30FAE615BAD}"/>
              </a:ext>
            </a:extLst>
          </p:cNvPr>
          <p:cNvSpPr/>
          <p:nvPr/>
        </p:nvSpPr>
        <p:spPr>
          <a:xfrm>
            <a:off x="0" y="0"/>
            <a:ext cx="9143999" cy="1478943"/>
          </a:xfrm>
          <a:prstGeom prst="rect">
            <a:avLst/>
          </a:prstGeom>
          <a:gradFill>
            <a:gsLst>
              <a:gs pos="27000">
                <a:srgbClr val="010101"/>
              </a:gs>
              <a:gs pos="100000">
                <a:srgbClr val="01010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3A93C7ED-87F1-5F44-928B-721112D8176F}"/>
              </a:ext>
            </a:extLst>
          </p:cNvPr>
          <p:cNvGrpSpPr/>
          <p:nvPr/>
        </p:nvGrpSpPr>
        <p:grpSpPr>
          <a:xfrm>
            <a:off x="6602401" y="5615109"/>
            <a:ext cx="2541598" cy="1242891"/>
            <a:chOff x="6602401" y="5615109"/>
            <a:chExt cx="2541598" cy="1242891"/>
          </a:xfrm>
        </p:grpSpPr>
        <p:sp>
          <p:nvSpPr>
            <p:cNvPr id="7" name="Right Triangle 6">
              <a:extLst>
                <a:ext uri="{FF2B5EF4-FFF2-40B4-BE49-F238E27FC236}">
                  <a16:creationId xmlns="" xmlns:a16="http://schemas.microsoft.com/office/drawing/2014/main" id="{DBC09084-918E-AB46-AE89-CD3924522B04}"/>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AD963CDF-5448-0A48-918A-0B3673C71341}"/>
                </a:ext>
              </a:extLst>
            </p:cNvPr>
            <p:cNvPicPr>
              <a:picLocks noChangeAspect="1"/>
            </p:cNvPicPr>
            <p:nvPr userDrawn="1"/>
          </p:nvPicPr>
          <p:blipFill>
            <a:blip r:embed="rId4"/>
            <a:stretch>
              <a:fillRect/>
            </a:stretch>
          </p:blipFill>
          <p:spPr>
            <a:xfrm>
              <a:off x="6822828" y="5722902"/>
              <a:ext cx="2321171" cy="1135098"/>
            </a:xfrm>
            <a:prstGeom prst="rect">
              <a:avLst/>
            </a:prstGeom>
          </p:spPr>
        </p:pic>
        <p:pic>
          <p:nvPicPr>
            <p:cNvPr id="9" name="Picture 8">
              <a:extLst>
                <a:ext uri="{FF2B5EF4-FFF2-40B4-BE49-F238E27FC236}">
                  <a16:creationId xmlns="" xmlns:a16="http://schemas.microsoft.com/office/drawing/2014/main" id="{350A9DB5-F144-BC40-BA48-E263AE0B7DC2}"/>
                </a:ext>
              </a:extLst>
            </p:cNvPr>
            <p:cNvPicPr>
              <a:picLocks noChangeAspect="1"/>
            </p:cNvPicPr>
            <p:nvPr userDrawn="1"/>
          </p:nvPicPr>
          <p:blipFill rotWithShape="1">
            <a:blip r:embed="rId5"/>
            <a:srcRect l="35794"/>
            <a:stretch/>
          </p:blipFill>
          <p:spPr>
            <a:xfrm>
              <a:off x="7801361" y="6376777"/>
              <a:ext cx="1211560" cy="386013"/>
            </a:xfrm>
            <a:prstGeom prst="rect">
              <a:avLst/>
            </a:prstGeom>
          </p:spPr>
        </p:pic>
      </p:grpSp>
      <p:sp>
        <p:nvSpPr>
          <p:cNvPr id="10" name="Title 1">
            <a:extLst>
              <a:ext uri="{FF2B5EF4-FFF2-40B4-BE49-F238E27FC236}">
                <a16:creationId xmlns="" xmlns:a16="http://schemas.microsoft.com/office/drawing/2014/main" id="{0D1F93D5-69C0-E643-B444-9F6DFE875AF2}"/>
              </a:ext>
            </a:extLst>
          </p:cNvPr>
          <p:cNvSpPr txBox="1">
            <a:spLocks/>
          </p:cNvSpPr>
          <p:nvPr/>
        </p:nvSpPr>
        <p:spPr>
          <a:xfrm>
            <a:off x="208370" y="235894"/>
            <a:ext cx="8478431" cy="677236"/>
          </a:xfrm>
          <a:prstGeom prst="rect">
            <a:avLst/>
          </a:prstGeom>
        </p:spPr>
        <p:txBody>
          <a:bodyPr vert="horz" lIns="68580" tIns="34290" rIns="68580" bIns="34290" rtlCol="0" anchor="t">
            <a:normAutofit/>
          </a:bodyPr>
          <a:lst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a:lstStyle>
          <a:p>
            <a:r>
              <a:rPr lang="en-US" dirty="0">
                <a:solidFill>
                  <a:schemeClr val="bg1"/>
                </a:solidFill>
              </a:rPr>
              <a:t>Tokamak complex</a:t>
            </a:r>
          </a:p>
        </p:txBody>
      </p:sp>
      <p:sp>
        <p:nvSpPr>
          <p:cNvPr id="11" name="Rectangle 10">
            <a:extLst>
              <a:ext uri="{FF2B5EF4-FFF2-40B4-BE49-F238E27FC236}">
                <a16:creationId xmlns="" xmlns:a16="http://schemas.microsoft.com/office/drawing/2014/main" id="{964A3410-C882-3140-B87A-4759A9275783}"/>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Round Same Side Corner Rectangle 11">
            <a:extLst>
              <a:ext uri="{FF2B5EF4-FFF2-40B4-BE49-F238E27FC236}">
                <a16:creationId xmlns="" xmlns:a16="http://schemas.microsoft.com/office/drawing/2014/main" id="{45EBEF99-7451-5E45-AA20-1FE448B281E2}"/>
              </a:ext>
            </a:extLst>
          </p:cNvPr>
          <p:cNvSpPr/>
          <p:nvPr/>
        </p:nvSpPr>
        <p:spPr>
          <a:xfrm rot="10800000">
            <a:off x="6531997" y="0"/>
            <a:ext cx="2154804" cy="1256306"/>
          </a:xfrm>
          <a:prstGeom prst="round2SameRect">
            <a:avLst/>
          </a:prstGeom>
          <a:solidFill>
            <a:schemeClr val="bg1"/>
          </a:solidFill>
          <a:ln>
            <a:noFill/>
          </a:ln>
          <a:effectLst>
            <a:outerShdw blurRad="279400" dir="2700000" algn="tl" rotWithShape="0">
              <a:schemeClr val="tx2">
                <a:lumMod val="60000"/>
                <a:lumOff val="40000"/>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2000px-ITER_Logo_NoonYellow.png">
            <a:extLst>
              <a:ext uri="{FF2B5EF4-FFF2-40B4-BE49-F238E27FC236}">
                <a16:creationId xmlns="" xmlns:a16="http://schemas.microsoft.com/office/drawing/2014/main" id="{859E6DE8-7DB2-C34B-A983-D4991F98A50E}"/>
              </a:ext>
            </a:extLst>
          </p:cNvPr>
          <p:cNvPicPr>
            <a:picLocks noChangeAspect="1"/>
          </p:cNvPicPr>
          <p:nvPr/>
        </p:nvPicPr>
        <p:blipFill rotWithShape="1">
          <a:blip r:embed="rId6">
            <a:extLst>
              <a:ext uri="{28A0092B-C50C-407E-A947-70E740481C1C}">
                <a14:useLocalDpi xmlns:a14="http://schemas.microsoft.com/office/drawing/2010/main" val="0"/>
              </a:ext>
            </a:extLst>
          </a:blip>
          <a:srcRect r="21350" b="15366"/>
          <a:stretch/>
        </p:blipFill>
        <p:spPr>
          <a:xfrm>
            <a:off x="6845610" y="195854"/>
            <a:ext cx="1543018" cy="801419"/>
          </a:xfrm>
          <a:prstGeom prst="rect">
            <a:avLst/>
          </a:prstGeom>
        </p:spPr>
      </p:pic>
    </p:spTree>
    <p:extLst>
      <p:ext uri="{BB962C8B-B14F-4D97-AF65-F5344CB8AC3E}">
        <p14:creationId xmlns:p14="http://schemas.microsoft.com/office/powerpoint/2010/main" val="14311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00px-ITER_Logo_NoonYellow.png"/>
          <p:cNvPicPr>
            <a:picLocks noChangeAspect="1"/>
          </p:cNvPicPr>
          <p:nvPr/>
        </p:nvPicPr>
        <p:blipFill rotWithShape="1">
          <a:blip r:embed="rId3">
            <a:extLst>
              <a:ext uri="{28A0092B-C50C-407E-A947-70E740481C1C}">
                <a14:useLocalDpi xmlns:a14="http://schemas.microsoft.com/office/drawing/2010/main" val="0"/>
              </a:ext>
            </a:extLst>
          </a:blip>
          <a:srcRect r="21350" b="15366"/>
          <a:stretch/>
        </p:blipFill>
        <p:spPr>
          <a:xfrm>
            <a:off x="827586" y="1432378"/>
            <a:ext cx="2607383" cy="1354234"/>
          </a:xfrm>
          <a:prstGeom prst="rect">
            <a:avLst/>
          </a:prstGeom>
        </p:spPr>
      </p:pic>
      <p:cxnSp>
        <p:nvCxnSpPr>
          <p:cNvPr id="13" name="Straight Connector 12"/>
          <p:cNvCxnSpPr/>
          <p:nvPr/>
        </p:nvCxnSpPr>
        <p:spPr>
          <a:xfrm>
            <a:off x="251520" y="3188056"/>
            <a:ext cx="8640960" cy="0"/>
          </a:xfrm>
          <a:prstGeom prst="line">
            <a:avLst/>
          </a:prstGeom>
          <a:ln w="19050" cmpd="sng">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mq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423" y="3678315"/>
            <a:ext cx="2448272" cy="913936"/>
          </a:xfrm>
          <a:prstGeom prst="rect">
            <a:avLst/>
          </a:prstGeom>
        </p:spPr>
      </p:pic>
      <p:pic>
        <p:nvPicPr>
          <p:cNvPr id="17" name="Picture 16" descr="1280px-Curtin_University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969" y="3930790"/>
            <a:ext cx="2274062" cy="381315"/>
          </a:xfrm>
          <a:prstGeom prst="rect">
            <a:avLst/>
          </a:prstGeom>
        </p:spPr>
      </p:pic>
      <p:pic>
        <p:nvPicPr>
          <p:cNvPr id="18" name="Picture 17" descr="uow17149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7544" y="5235614"/>
            <a:ext cx="2016224" cy="650675"/>
          </a:xfrm>
          <a:prstGeom prst="rect">
            <a:avLst/>
          </a:prstGeom>
        </p:spPr>
      </p:pic>
      <p:pic>
        <p:nvPicPr>
          <p:cNvPr id="19" name="Picture 18" descr="Australian_National_University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90" y="3793946"/>
            <a:ext cx="1872208" cy="639769"/>
          </a:xfrm>
          <a:prstGeom prst="rect">
            <a:avLst/>
          </a:prstGeom>
        </p:spPr>
      </p:pic>
      <p:pic>
        <p:nvPicPr>
          <p:cNvPr id="20" name="Picture 19" descr="Newcastle-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07" y="5229957"/>
            <a:ext cx="1972884" cy="694328"/>
          </a:xfrm>
          <a:prstGeom prst="rect">
            <a:avLst/>
          </a:prstGeom>
        </p:spPr>
      </p:pic>
      <p:pic>
        <p:nvPicPr>
          <p:cNvPr id="21" name="Picture 20" descr="Usyd_new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5896" y="5235488"/>
            <a:ext cx="1872208" cy="650081"/>
          </a:xfrm>
          <a:prstGeom prst="rect">
            <a:avLst/>
          </a:prstGeom>
        </p:spPr>
      </p:pic>
      <p:pic>
        <p:nvPicPr>
          <p:cNvPr id="1026" name="Picture 2"/>
          <p:cNvPicPr>
            <a:picLocks noChangeAspect="1" noChangeArrowheads="1"/>
          </p:cNvPicPr>
          <p:nvPr/>
        </p:nvPicPr>
        <p:blipFill>
          <a:blip r:embed="rId10"/>
          <a:stretch>
            <a:fillRect/>
          </a:stretch>
        </p:blipFill>
        <p:spPr bwMode="auto">
          <a:xfrm>
            <a:off x="4153233" y="1868018"/>
            <a:ext cx="4410535" cy="90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a:extLst>
              <a:ext uri="{FF2B5EF4-FFF2-40B4-BE49-F238E27FC236}">
                <a16:creationId xmlns="" xmlns:a16="http://schemas.microsoft.com/office/drawing/2014/main" id="{98DB570B-BEB0-B24B-87C9-B9BF20F7E0F8}"/>
              </a:ext>
            </a:extLst>
          </p:cNvPr>
          <p:cNvSpPr>
            <a:spLocks noGrp="1"/>
          </p:cNvSpPr>
          <p:nvPr>
            <p:ph type="title"/>
          </p:nvPr>
        </p:nvSpPr>
        <p:spPr>
          <a:xfrm>
            <a:off x="161483" y="112909"/>
            <a:ext cx="8938971" cy="722284"/>
          </a:xfrm>
        </p:spPr>
        <p:txBody>
          <a:bodyPr/>
          <a:lstStyle/>
          <a:p>
            <a:pPr defTabSz="420432">
              <a:defRPr/>
            </a:pPr>
            <a:r>
              <a:rPr lang="en-US" dirty="0"/>
              <a:t>ANSTO’s role</a:t>
            </a:r>
          </a:p>
        </p:txBody>
      </p:sp>
      <p:sp>
        <p:nvSpPr>
          <p:cNvPr id="15" name="Rectangle 14">
            <a:extLst>
              <a:ext uri="{FF2B5EF4-FFF2-40B4-BE49-F238E27FC236}">
                <a16:creationId xmlns="" xmlns:a16="http://schemas.microsoft.com/office/drawing/2014/main" id="{3B896BB5-BBF7-5045-AB04-6BADC397078C}"/>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cxnSp>
        <p:nvCxnSpPr>
          <p:cNvPr id="9" name="Straight Connector 8">
            <a:extLst>
              <a:ext uri="{FF2B5EF4-FFF2-40B4-BE49-F238E27FC236}">
                <a16:creationId xmlns="" xmlns:a16="http://schemas.microsoft.com/office/drawing/2014/main" id="{D4138406-64D1-484B-A2D9-28B8066FEB85}"/>
              </a:ext>
            </a:extLst>
          </p:cNvPr>
          <p:cNvCxnSpPr/>
          <p:nvPr/>
        </p:nvCxnSpPr>
        <p:spPr>
          <a:xfrm>
            <a:off x="3100251" y="3560835"/>
            <a:ext cx="0" cy="1105989"/>
          </a:xfrm>
          <a:prstGeom prst="line">
            <a:avLst/>
          </a:prstGeom>
          <a:ln w="1905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C344F4B-C089-8846-BD12-1CF6E465430C}"/>
              </a:ext>
            </a:extLst>
          </p:cNvPr>
          <p:cNvCxnSpPr/>
          <p:nvPr/>
        </p:nvCxnSpPr>
        <p:spPr>
          <a:xfrm>
            <a:off x="6078582" y="3560835"/>
            <a:ext cx="0" cy="1105989"/>
          </a:xfrm>
          <a:prstGeom prst="line">
            <a:avLst/>
          </a:prstGeom>
          <a:ln w="1905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DAE338F0-0D11-E64D-A001-17C8FD20753E}"/>
              </a:ext>
            </a:extLst>
          </p:cNvPr>
          <p:cNvCxnSpPr/>
          <p:nvPr/>
        </p:nvCxnSpPr>
        <p:spPr>
          <a:xfrm>
            <a:off x="3100251" y="5006463"/>
            <a:ext cx="0" cy="1105989"/>
          </a:xfrm>
          <a:prstGeom prst="line">
            <a:avLst/>
          </a:prstGeom>
          <a:ln w="1905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9392D9CB-CD57-814F-A631-24500BC3335E}"/>
              </a:ext>
            </a:extLst>
          </p:cNvPr>
          <p:cNvCxnSpPr/>
          <p:nvPr/>
        </p:nvCxnSpPr>
        <p:spPr>
          <a:xfrm>
            <a:off x="6078582" y="5006463"/>
            <a:ext cx="0" cy="1105989"/>
          </a:xfrm>
          <a:prstGeom prst="line">
            <a:avLst/>
          </a:prstGeom>
          <a:ln w="1905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05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OPAL Images (9).jpg">
            <a:extLst>
              <a:ext uri="{FF2B5EF4-FFF2-40B4-BE49-F238E27FC236}">
                <a16:creationId xmlns="" xmlns:a16="http://schemas.microsoft.com/office/drawing/2014/main" id="{56B4BF9B-E365-F747-B029-BCDC8A1EE2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685" t="5680" r="14731"/>
          <a:stretch/>
        </p:blipFill>
        <p:spPr>
          <a:xfrm>
            <a:off x="228301" y="1202724"/>
            <a:ext cx="4273513" cy="5379308"/>
          </a:xfrm>
          <a:prstGeom prst="rect">
            <a:avLst/>
          </a:prstGeom>
        </p:spPr>
      </p:pic>
      <p:pic>
        <p:nvPicPr>
          <p:cNvPr id="31" name="Picture 30" descr="Synchrotron Open Day (3).jpg">
            <a:extLst>
              <a:ext uri="{FF2B5EF4-FFF2-40B4-BE49-F238E27FC236}">
                <a16:creationId xmlns="" xmlns:a16="http://schemas.microsoft.com/office/drawing/2014/main" id="{51CEF850-14EF-3343-86EB-3F69FE4E73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81" t="1387" r="27314" b="1018"/>
          <a:stretch/>
        </p:blipFill>
        <p:spPr>
          <a:xfrm>
            <a:off x="4617871" y="1202724"/>
            <a:ext cx="4278993" cy="5379308"/>
          </a:xfrm>
          <a:prstGeom prst="rect">
            <a:avLst/>
          </a:prstGeom>
        </p:spPr>
      </p:pic>
      <p:sp>
        <p:nvSpPr>
          <p:cNvPr id="14" name="Title 1">
            <a:extLst>
              <a:ext uri="{FF2B5EF4-FFF2-40B4-BE49-F238E27FC236}">
                <a16:creationId xmlns="" xmlns:a16="http://schemas.microsoft.com/office/drawing/2014/main" id="{98DB570B-BEB0-B24B-87C9-B9BF20F7E0F8}"/>
              </a:ext>
            </a:extLst>
          </p:cNvPr>
          <p:cNvSpPr>
            <a:spLocks noGrp="1"/>
          </p:cNvSpPr>
          <p:nvPr>
            <p:ph type="title"/>
          </p:nvPr>
        </p:nvSpPr>
        <p:spPr>
          <a:xfrm>
            <a:off x="161483" y="112909"/>
            <a:ext cx="8938971" cy="722284"/>
          </a:xfrm>
        </p:spPr>
        <p:txBody>
          <a:bodyPr/>
          <a:lstStyle/>
          <a:p>
            <a:pPr defTabSz="420432">
              <a:defRPr/>
            </a:pPr>
            <a:r>
              <a:rPr lang="en-US" dirty="0"/>
              <a:t>ANSTO’s unique capabilities</a:t>
            </a:r>
          </a:p>
        </p:txBody>
      </p:sp>
      <p:sp>
        <p:nvSpPr>
          <p:cNvPr id="15" name="Rectangle 14">
            <a:extLst>
              <a:ext uri="{FF2B5EF4-FFF2-40B4-BE49-F238E27FC236}">
                <a16:creationId xmlns="" xmlns:a16="http://schemas.microsoft.com/office/drawing/2014/main" id="{3B896BB5-BBF7-5045-AB04-6BADC397078C}"/>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26" name="Group 25">
            <a:extLst>
              <a:ext uri="{FF2B5EF4-FFF2-40B4-BE49-F238E27FC236}">
                <a16:creationId xmlns="" xmlns:a16="http://schemas.microsoft.com/office/drawing/2014/main" id="{977C9C43-25C1-9947-B2AA-82C0CE81D08D}"/>
              </a:ext>
            </a:extLst>
          </p:cNvPr>
          <p:cNvGrpSpPr/>
          <p:nvPr/>
        </p:nvGrpSpPr>
        <p:grpSpPr>
          <a:xfrm>
            <a:off x="6602401" y="5615109"/>
            <a:ext cx="2541598" cy="1242891"/>
            <a:chOff x="6602401" y="5615109"/>
            <a:chExt cx="2541598" cy="1242891"/>
          </a:xfrm>
        </p:grpSpPr>
        <p:sp>
          <p:nvSpPr>
            <p:cNvPr id="27" name="Right Triangle 26">
              <a:extLst>
                <a:ext uri="{FF2B5EF4-FFF2-40B4-BE49-F238E27FC236}">
                  <a16:creationId xmlns="" xmlns:a16="http://schemas.microsoft.com/office/drawing/2014/main" id="{4AB95C0D-CD47-AC42-AA12-6228CA405C00}"/>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F8F80443-EAC0-B84B-96A8-6C8A617A2943}"/>
                </a:ext>
              </a:extLst>
            </p:cNvPr>
            <p:cNvPicPr>
              <a:picLocks noChangeAspect="1"/>
            </p:cNvPicPr>
            <p:nvPr userDrawn="1"/>
          </p:nvPicPr>
          <p:blipFill>
            <a:blip r:embed="rId5"/>
            <a:stretch>
              <a:fillRect/>
            </a:stretch>
          </p:blipFill>
          <p:spPr>
            <a:xfrm>
              <a:off x="6822828" y="5722902"/>
              <a:ext cx="2321171" cy="1135098"/>
            </a:xfrm>
            <a:prstGeom prst="rect">
              <a:avLst/>
            </a:prstGeom>
          </p:spPr>
        </p:pic>
        <p:pic>
          <p:nvPicPr>
            <p:cNvPr id="29" name="Picture 28">
              <a:extLst>
                <a:ext uri="{FF2B5EF4-FFF2-40B4-BE49-F238E27FC236}">
                  <a16:creationId xmlns="" xmlns:a16="http://schemas.microsoft.com/office/drawing/2014/main" id="{18D84BCE-F42D-EA4C-AC2D-ECA04767C160}"/>
                </a:ext>
              </a:extLst>
            </p:cNvPr>
            <p:cNvPicPr>
              <a:picLocks noChangeAspect="1"/>
            </p:cNvPicPr>
            <p:nvPr userDrawn="1"/>
          </p:nvPicPr>
          <p:blipFill rotWithShape="1">
            <a:blip r:embed="rId6"/>
            <a:srcRect l="35794"/>
            <a:stretch/>
          </p:blipFill>
          <p:spPr>
            <a:xfrm>
              <a:off x="7801361" y="6376777"/>
              <a:ext cx="1211560" cy="386013"/>
            </a:xfrm>
            <a:prstGeom prst="rect">
              <a:avLst/>
            </a:prstGeom>
          </p:spPr>
        </p:pic>
      </p:grpSp>
    </p:spTree>
    <p:extLst>
      <p:ext uri="{BB962C8B-B14F-4D97-AF65-F5344CB8AC3E}">
        <p14:creationId xmlns:p14="http://schemas.microsoft.com/office/powerpoint/2010/main" val="20441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D3DA863F-3970-DD4B-B6A2-5EA7353345E6}"/>
              </a:ext>
            </a:extLst>
          </p:cNvPr>
          <p:cNvSpPr txBox="1">
            <a:spLocks/>
          </p:cNvSpPr>
          <p:nvPr/>
        </p:nvSpPr>
        <p:spPr>
          <a:xfrm>
            <a:off x="161483" y="112909"/>
            <a:ext cx="8938971" cy="722284"/>
          </a:xfrm>
          <a:prstGeom prst="rect">
            <a:avLst/>
          </a:prstGeom>
        </p:spPr>
        <p:txBody>
          <a:bodyPr vert="horz" lIns="68580" tIns="34290" rIns="68580" bIns="34290" rtlCol="0" anchor="b">
            <a:normAutofit/>
          </a:bodyPr>
          <a:lst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a:lstStyle>
          <a:p>
            <a:pPr defTabSz="420432">
              <a:defRPr/>
            </a:pPr>
            <a:r>
              <a:rPr lang="en-US" dirty="0"/>
              <a:t>Generation IV International Forum (GIF)</a:t>
            </a:r>
          </a:p>
        </p:txBody>
      </p:sp>
      <p:sp>
        <p:nvSpPr>
          <p:cNvPr id="4" name="Rectangle 3">
            <a:extLst>
              <a:ext uri="{FF2B5EF4-FFF2-40B4-BE49-F238E27FC236}">
                <a16:creationId xmlns="" xmlns:a16="http://schemas.microsoft.com/office/drawing/2014/main" id="{C1A8CAD5-F3FE-5B48-9F0D-F05B08C6877D}"/>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a:extLst>
              <a:ext uri="{FF2B5EF4-FFF2-40B4-BE49-F238E27FC236}">
                <a16:creationId xmlns="" xmlns:a16="http://schemas.microsoft.com/office/drawing/2014/main" id="{31BE561B-86D5-4545-ADF9-5D579CBC8A5E}"/>
              </a:ext>
            </a:extLst>
          </p:cNvPr>
          <p:cNvPicPr>
            <a:picLocks noChangeAspect="1"/>
          </p:cNvPicPr>
          <p:nvPr/>
        </p:nvPicPr>
        <p:blipFill rotWithShape="1">
          <a:blip r:embed="rId3">
            <a:extLst>
              <a:ext uri="{28A0092B-C50C-407E-A947-70E740481C1C}">
                <a14:useLocalDpi xmlns:a14="http://schemas.microsoft.com/office/drawing/2010/main" val="0"/>
              </a:ext>
            </a:extLst>
          </a:blip>
          <a:srcRect l="7732" r="8109"/>
          <a:stretch/>
        </p:blipFill>
        <p:spPr>
          <a:xfrm>
            <a:off x="228302" y="1319209"/>
            <a:ext cx="8653231" cy="3591457"/>
          </a:xfrm>
          <a:prstGeom prst="rect">
            <a:avLst/>
          </a:prstGeom>
        </p:spPr>
      </p:pic>
      <p:sp>
        <p:nvSpPr>
          <p:cNvPr id="6" name="Round Same Side Corner Rectangle 5">
            <a:extLst>
              <a:ext uri="{FF2B5EF4-FFF2-40B4-BE49-F238E27FC236}">
                <a16:creationId xmlns="" xmlns:a16="http://schemas.microsoft.com/office/drawing/2014/main" id="{FB180EEE-B40D-C844-AE79-90A8220F6ECC}"/>
              </a:ext>
            </a:extLst>
          </p:cNvPr>
          <p:cNvSpPr/>
          <p:nvPr/>
        </p:nvSpPr>
        <p:spPr>
          <a:xfrm rot="10800000">
            <a:off x="5379353" y="1192497"/>
            <a:ext cx="3301997" cy="982134"/>
          </a:xfrm>
          <a:prstGeom prst="round2SameRect">
            <a:avLst>
              <a:gd name="adj1" fmla="val 746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 xmlns:a16="http://schemas.microsoft.com/office/drawing/2014/main" id="{69B209DA-9025-A44E-9575-FB0500269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1822" y="1366681"/>
            <a:ext cx="2801318" cy="650700"/>
          </a:xfrm>
          <a:prstGeom prst="rect">
            <a:avLst/>
          </a:prstGeom>
        </p:spPr>
      </p:pic>
      <p:pic>
        <p:nvPicPr>
          <p:cNvPr id="8" name="Picture 7">
            <a:extLst>
              <a:ext uri="{FF2B5EF4-FFF2-40B4-BE49-F238E27FC236}">
                <a16:creationId xmlns="" xmlns:a16="http://schemas.microsoft.com/office/drawing/2014/main" id="{830DB193-8385-5542-9FBA-3616A9D55150}"/>
              </a:ext>
            </a:extLst>
          </p:cNvPr>
          <p:cNvPicPr>
            <a:picLocks noChangeAspect="1"/>
          </p:cNvPicPr>
          <p:nvPr/>
        </p:nvPicPr>
        <p:blipFill>
          <a:blip r:embed="rId5"/>
          <a:stretch>
            <a:fillRect/>
          </a:stretch>
        </p:blipFill>
        <p:spPr>
          <a:xfrm>
            <a:off x="1413931" y="5111082"/>
            <a:ext cx="719668" cy="446195"/>
          </a:xfrm>
          <a:prstGeom prst="rect">
            <a:avLst/>
          </a:prstGeom>
          <a:effectLst>
            <a:outerShdw blurRad="139700" dir="2700000" algn="tl" rotWithShape="0">
              <a:prstClr val="black">
                <a:alpha val="40000"/>
              </a:prstClr>
            </a:outerShdw>
          </a:effectLst>
        </p:spPr>
      </p:pic>
      <p:pic>
        <p:nvPicPr>
          <p:cNvPr id="9" name="Picture 8">
            <a:extLst>
              <a:ext uri="{FF2B5EF4-FFF2-40B4-BE49-F238E27FC236}">
                <a16:creationId xmlns="" xmlns:a16="http://schemas.microsoft.com/office/drawing/2014/main" id="{A21DE2E0-DC9C-DB4B-BD58-2FB0B5F536B6}"/>
              </a:ext>
            </a:extLst>
          </p:cNvPr>
          <p:cNvPicPr>
            <a:picLocks noChangeAspect="1"/>
          </p:cNvPicPr>
          <p:nvPr/>
        </p:nvPicPr>
        <p:blipFill>
          <a:blip r:embed="rId6"/>
          <a:stretch>
            <a:fillRect/>
          </a:stretch>
        </p:blipFill>
        <p:spPr>
          <a:xfrm>
            <a:off x="2330448" y="5111082"/>
            <a:ext cx="895350" cy="443411"/>
          </a:xfrm>
          <a:prstGeom prst="rect">
            <a:avLst/>
          </a:prstGeom>
          <a:effectLst>
            <a:outerShdw blurRad="139700" dir="2700000" algn="tl" rotWithShape="0">
              <a:prstClr val="black">
                <a:alpha val="40000"/>
              </a:prstClr>
            </a:outerShdw>
          </a:effectLst>
        </p:spPr>
      </p:pic>
      <p:pic>
        <p:nvPicPr>
          <p:cNvPr id="10" name="Picture 9">
            <a:extLst>
              <a:ext uri="{FF2B5EF4-FFF2-40B4-BE49-F238E27FC236}">
                <a16:creationId xmlns="" xmlns:a16="http://schemas.microsoft.com/office/drawing/2014/main" id="{5B353551-2D14-FC4F-BB51-8B86B52A5D4E}"/>
              </a:ext>
            </a:extLst>
          </p:cNvPr>
          <p:cNvPicPr>
            <a:picLocks noChangeAspect="1"/>
          </p:cNvPicPr>
          <p:nvPr/>
        </p:nvPicPr>
        <p:blipFill>
          <a:blip r:embed="rId7"/>
          <a:stretch>
            <a:fillRect/>
          </a:stretch>
        </p:blipFill>
        <p:spPr>
          <a:xfrm>
            <a:off x="3422647" y="5111082"/>
            <a:ext cx="645583" cy="447604"/>
          </a:xfrm>
          <a:prstGeom prst="rect">
            <a:avLst/>
          </a:prstGeom>
          <a:effectLst>
            <a:outerShdw blurRad="139700" dir="2700000" algn="tl" rotWithShape="0">
              <a:prstClr val="black">
                <a:alpha val="40000"/>
              </a:prstClr>
            </a:outerShdw>
          </a:effectLst>
        </p:spPr>
      </p:pic>
      <p:pic>
        <p:nvPicPr>
          <p:cNvPr id="11" name="Picture 10">
            <a:extLst>
              <a:ext uri="{FF2B5EF4-FFF2-40B4-BE49-F238E27FC236}">
                <a16:creationId xmlns="" xmlns:a16="http://schemas.microsoft.com/office/drawing/2014/main" id="{89E2146E-9755-B845-B286-323B9C5B56D3}"/>
              </a:ext>
            </a:extLst>
          </p:cNvPr>
          <p:cNvPicPr>
            <a:picLocks noChangeAspect="1"/>
          </p:cNvPicPr>
          <p:nvPr/>
        </p:nvPicPr>
        <p:blipFill>
          <a:blip r:embed="rId8"/>
          <a:stretch>
            <a:fillRect/>
          </a:stretch>
        </p:blipFill>
        <p:spPr>
          <a:xfrm>
            <a:off x="4265079" y="5111082"/>
            <a:ext cx="893237" cy="443810"/>
          </a:xfrm>
          <a:prstGeom prst="rect">
            <a:avLst/>
          </a:prstGeom>
          <a:effectLst>
            <a:outerShdw blurRad="139700" dir="2700000" algn="tl" rotWithShape="0">
              <a:prstClr val="black">
                <a:alpha val="40000"/>
              </a:prstClr>
            </a:outerShdw>
          </a:effectLst>
        </p:spPr>
      </p:pic>
      <p:pic>
        <p:nvPicPr>
          <p:cNvPr id="12" name="Picture 11">
            <a:extLst>
              <a:ext uri="{FF2B5EF4-FFF2-40B4-BE49-F238E27FC236}">
                <a16:creationId xmlns="" xmlns:a16="http://schemas.microsoft.com/office/drawing/2014/main" id="{787EE38F-BF66-2D4B-A4A5-264E78360F7D}"/>
              </a:ext>
            </a:extLst>
          </p:cNvPr>
          <p:cNvPicPr>
            <a:picLocks noChangeAspect="1"/>
          </p:cNvPicPr>
          <p:nvPr/>
        </p:nvPicPr>
        <p:blipFill>
          <a:blip r:embed="rId9"/>
          <a:stretch>
            <a:fillRect/>
          </a:stretch>
        </p:blipFill>
        <p:spPr>
          <a:xfrm>
            <a:off x="5355165" y="5111082"/>
            <a:ext cx="732367" cy="443417"/>
          </a:xfrm>
          <a:prstGeom prst="rect">
            <a:avLst/>
          </a:prstGeom>
          <a:effectLst>
            <a:outerShdw blurRad="139700" dir="2700000" algn="tl" rotWithShape="0">
              <a:prstClr val="black">
                <a:alpha val="40000"/>
              </a:prstClr>
            </a:outerShdw>
          </a:effectLst>
        </p:spPr>
      </p:pic>
      <p:pic>
        <p:nvPicPr>
          <p:cNvPr id="13" name="Picture 12">
            <a:extLst>
              <a:ext uri="{FF2B5EF4-FFF2-40B4-BE49-F238E27FC236}">
                <a16:creationId xmlns="" xmlns:a16="http://schemas.microsoft.com/office/drawing/2014/main" id="{89B7F0EE-396E-8E4C-9B35-2F97D4828D9A}"/>
              </a:ext>
            </a:extLst>
          </p:cNvPr>
          <p:cNvPicPr>
            <a:picLocks noChangeAspect="1"/>
          </p:cNvPicPr>
          <p:nvPr/>
        </p:nvPicPr>
        <p:blipFill>
          <a:blip r:embed="rId10"/>
          <a:stretch>
            <a:fillRect/>
          </a:stretch>
        </p:blipFill>
        <p:spPr>
          <a:xfrm>
            <a:off x="6284381" y="5111082"/>
            <a:ext cx="666751" cy="446251"/>
          </a:xfrm>
          <a:prstGeom prst="rect">
            <a:avLst/>
          </a:prstGeom>
          <a:effectLst>
            <a:outerShdw blurRad="139700" dir="2700000" algn="tl" rotWithShape="0">
              <a:prstClr val="black">
                <a:alpha val="40000"/>
              </a:prstClr>
            </a:outerShdw>
          </a:effectLst>
        </p:spPr>
      </p:pic>
      <p:pic>
        <p:nvPicPr>
          <p:cNvPr id="14" name="Picture 13">
            <a:extLst>
              <a:ext uri="{FF2B5EF4-FFF2-40B4-BE49-F238E27FC236}">
                <a16:creationId xmlns="" xmlns:a16="http://schemas.microsoft.com/office/drawing/2014/main" id="{624F42D1-0C01-404F-8E81-D06C82595C1C}"/>
              </a:ext>
            </a:extLst>
          </p:cNvPr>
          <p:cNvPicPr>
            <a:picLocks noChangeAspect="1"/>
          </p:cNvPicPr>
          <p:nvPr/>
        </p:nvPicPr>
        <p:blipFill>
          <a:blip r:embed="rId11"/>
          <a:stretch>
            <a:fillRect/>
          </a:stretch>
        </p:blipFill>
        <p:spPr>
          <a:xfrm>
            <a:off x="7147981" y="5111082"/>
            <a:ext cx="658284" cy="437101"/>
          </a:xfrm>
          <a:prstGeom prst="rect">
            <a:avLst/>
          </a:prstGeom>
          <a:effectLst>
            <a:outerShdw blurRad="139700" dir="2700000" algn="tl" rotWithShape="0">
              <a:prstClr val="black">
                <a:alpha val="40000"/>
              </a:prstClr>
            </a:outerShdw>
          </a:effectLst>
        </p:spPr>
      </p:pic>
      <p:pic>
        <p:nvPicPr>
          <p:cNvPr id="15" name="Picture 14">
            <a:extLst>
              <a:ext uri="{FF2B5EF4-FFF2-40B4-BE49-F238E27FC236}">
                <a16:creationId xmlns="" xmlns:a16="http://schemas.microsoft.com/office/drawing/2014/main" id="{DD91B3EE-895A-BE44-9A1C-08928845B727}"/>
              </a:ext>
            </a:extLst>
          </p:cNvPr>
          <p:cNvPicPr>
            <a:picLocks noChangeAspect="1"/>
          </p:cNvPicPr>
          <p:nvPr/>
        </p:nvPicPr>
        <p:blipFill>
          <a:blip r:embed="rId12"/>
          <a:stretch>
            <a:fillRect/>
          </a:stretch>
        </p:blipFill>
        <p:spPr>
          <a:xfrm>
            <a:off x="1586744" y="5720683"/>
            <a:ext cx="668154" cy="443810"/>
          </a:xfrm>
          <a:prstGeom prst="rect">
            <a:avLst/>
          </a:prstGeom>
          <a:effectLst>
            <a:outerShdw blurRad="139700" dir="2700000" algn="tl" rotWithShape="0">
              <a:prstClr val="black">
                <a:alpha val="40000"/>
              </a:prstClr>
            </a:outerShdw>
          </a:effectLst>
        </p:spPr>
      </p:pic>
      <p:pic>
        <p:nvPicPr>
          <p:cNvPr id="16" name="Picture 15">
            <a:extLst>
              <a:ext uri="{FF2B5EF4-FFF2-40B4-BE49-F238E27FC236}">
                <a16:creationId xmlns="" xmlns:a16="http://schemas.microsoft.com/office/drawing/2014/main" id="{F043EEEB-3830-C64C-B630-AA62CB02636B}"/>
              </a:ext>
            </a:extLst>
          </p:cNvPr>
          <p:cNvPicPr>
            <a:picLocks noChangeAspect="1"/>
          </p:cNvPicPr>
          <p:nvPr/>
        </p:nvPicPr>
        <p:blipFill>
          <a:blip r:embed="rId13"/>
          <a:stretch>
            <a:fillRect/>
          </a:stretch>
        </p:blipFill>
        <p:spPr>
          <a:xfrm>
            <a:off x="2450042" y="5720683"/>
            <a:ext cx="665715" cy="443810"/>
          </a:xfrm>
          <a:prstGeom prst="rect">
            <a:avLst/>
          </a:prstGeom>
          <a:effectLst>
            <a:outerShdw blurRad="139700" dir="2700000" algn="tl" rotWithShape="0">
              <a:prstClr val="black">
                <a:alpha val="40000"/>
              </a:prstClr>
            </a:outerShdw>
          </a:effectLst>
        </p:spPr>
      </p:pic>
      <p:pic>
        <p:nvPicPr>
          <p:cNvPr id="17" name="Picture 16">
            <a:extLst>
              <a:ext uri="{FF2B5EF4-FFF2-40B4-BE49-F238E27FC236}">
                <a16:creationId xmlns="" xmlns:a16="http://schemas.microsoft.com/office/drawing/2014/main" id="{C20DAAAC-B29E-AB49-AC6F-4D018AF5DC31}"/>
              </a:ext>
            </a:extLst>
          </p:cNvPr>
          <p:cNvPicPr>
            <a:picLocks noChangeAspect="1"/>
          </p:cNvPicPr>
          <p:nvPr/>
        </p:nvPicPr>
        <p:blipFill>
          <a:blip r:embed="rId14"/>
          <a:stretch>
            <a:fillRect/>
          </a:stretch>
        </p:blipFill>
        <p:spPr>
          <a:xfrm>
            <a:off x="4153516" y="5720683"/>
            <a:ext cx="665715" cy="443810"/>
          </a:xfrm>
          <a:prstGeom prst="rect">
            <a:avLst/>
          </a:prstGeom>
          <a:effectLst>
            <a:outerShdw blurRad="139700" dir="2700000" algn="tl" rotWithShape="0">
              <a:prstClr val="black">
                <a:alpha val="40000"/>
              </a:prstClr>
            </a:outerShdw>
          </a:effectLst>
        </p:spPr>
      </p:pic>
      <p:pic>
        <p:nvPicPr>
          <p:cNvPr id="18" name="Picture 17">
            <a:extLst>
              <a:ext uri="{FF2B5EF4-FFF2-40B4-BE49-F238E27FC236}">
                <a16:creationId xmlns="" xmlns:a16="http://schemas.microsoft.com/office/drawing/2014/main" id="{CD42CB7F-4346-4041-923E-CD20A67E1779}"/>
              </a:ext>
            </a:extLst>
          </p:cNvPr>
          <p:cNvPicPr>
            <a:picLocks noChangeAspect="1"/>
          </p:cNvPicPr>
          <p:nvPr/>
        </p:nvPicPr>
        <p:blipFill>
          <a:blip r:embed="rId15"/>
          <a:stretch>
            <a:fillRect/>
          </a:stretch>
        </p:blipFill>
        <p:spPr>
          <a:xfrm>
            <a:off x="5010736" y="5720683"/>
            <a:ext cx="440267" cy="440267"/>
          </a:xfrm>
          <a:prstGeom prst="rect">
            <a:avLst/>
          </a:prstGeom>
          <a:effectLst>
            <a:outerShdw blurRad="139700" dir="2700000" algn="tl" rotWithShape="0">
              <a:prstClr val="black">
                <a:alpha val="40000"/>
              </a:prstClr>
            </a:outerShdw>
          </a:effectLst>
        </p:spPr>
      </p:pic>
      <p:pic>
        <p:nvPicPr>
          <p:cNvPr id="19" name="Picture 18">
            <a:extLst>
              <a:ext uri="{FF2B5EF4-FFF2-40B4-BE49-F238E27FC236}">
                <a16:creationId xmlns="" xmlns:a16="http://schemas.microsoft.com/office/drawing/2014/main" id="{928EE067-867B-5944-8AF8-0F552B20D0A1}"/>
              </a:ext>
            </a:extLst>
          </p:cNvPr>
          <p:cNvPicPr>
            <a:picLocks noChangeAspect="1"/>
          </p:cNvPicPr>
          <p:nvPr/>
        </p:nvPicPr>
        <p:blipFill>
          <a:blip r:embed="rId16"/>
          <a:stretch>
            <a:fillRect/>
          </a:stretch>
        </p:blipFill>
        <p:spPr>
          <a:xfrm>
            <a:off x="5642508" y="5720682"/>
            <a:ext cx="889001" cy="440267"/>
          </a:xfrm>
          <a:prstGeom prst="rect">
            <a:avLst/>
          </a:prstGeom>
          <a:effectLst>
            <a:outerShdw blurRad="139700" dir="2700000" algn="tl" rotWithShape="0">
              <a:prstClr val="black">
                <a:alpha val="40000"/>
              </a:prstClr>
            </a:outerShdw>
          </a:effectLst>
        </p:spPr>
      </p:pic>
      <p:pic>
        <p:nvPicPr>
          <p:cNvPr id="20" name="Picture 19">
            <a:extLst>
              <a:ext uri="{FF2B5EF4-FFF2-40B4-BE49-F238E27FC236}">
                <a16:creationId xmlns="" xmlns:a16="http://schemas.microsoft.com/office/drawing/2014/main" id="{C9CDD62B-D487-544C-A6BE-E6A0BFE94CEA}"/>
              </a:ext>
            </a:extLst>
          </p:cNvPr>
          <p:cNvPicPr>
            <a:picLocks noChangeAspect="1"/>
          </p:cNvPicPr>
          <p:nvPr/>
        </p:nvPicPr>
        <p:blipFill>
          <a:blip r:embed="rId17"/>
          <a:stretch>
            <a:fillRect/>
          </a:stretch>
        </p:blipFill>
        <p:spPr>
          <a:xfrm>
            <a:off x="6723014" y="5720681"/>
            <a:ext cx="840510" cy="440267"/>
          </a:xfrm>
          <a:prstGeom prst="rect">
            <a:avLst/>
          </a:prstGeom>
          <a:effectLst>
            <a:outerShdw blurRad="139700" dir="2700000" algn="tl" rotWithShape="0">
              <a:prstClr val="black">
                <a:alpha val="40000"/>
              </a:prstClr>
            </a:outerShdw>
          </a:effectLst>
        </p:spPr>
      </p:pic>
      <p:pic>
        <p:nvPicPr>
          <p:cNvPr id="21" name="Picture 20">
            <a:extLst>
              <a:ext uri="{FF2B5EF4-FFF2-40B4-BE49-F238E27FC236}">
                <a16:creationId xmlns="" xmlns:a16="http://schemas.microsoft.com/office/drawing/2014/main" id="{5D600CB4-A1E6-994A-AE76-E78B3020A4CD}"/>
              </a:ext>
            </a:extLst>
          </p:cNvPr>
          <p:cNvPicPr>
            <a:picLocks noChangeAspect="1"/>
          </p:cNvPicPr>
          <p:nvPr/>
        </p:nvPicPr>
        <p:blipFill>
          <a:blip r:embed="rId18"/>
          <a:stretch>
            <a:fillRect/>
          </a:stretch>
        </p:blipFill>
        <p:spPr>
          <a:xfrm>
            <a:off x="3304436" y="5720680"/>
            <a:ext cx="660401" cy="440267"/>
          </a:xfrm>
          <a:prstGeom prst="rect">
            <a:avLst/>
          </a:prstGeom>
          <a:effectLst>
            <a:outerShdw blurRad="139700" dir="2700000" algn="tl" rotWithShape="0">
              <a:prstClr val="black">
                <a:alpha val="40000"/>
              </a:prstClr>
            </a:outerShdw>
          </a:effectLst>
        </p:spPr>
      </p:pic>
    </p:spTree>
    <p:extLst>
      <p:ext uri="{BB962C8B-B14F-4D97-AF65-F5344CB8AC3E}">
        <p14:creationId xmlns:p14="http://schemas.microsoft.com/office/powerpoint/2010/main" val="18600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NSTO Main Content">
  <a:themeElements>
    <a:clrScheme name="">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439FA083-AF3E-4FE9-B5C5-331B03BA73FE}"/>
    </a:ext>
  </a:ext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3EFB8DC0-56A2-4711-ACF9-5F643579ECD3}"/>
    </a:ext>
  </a:ext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07914BC9-6389-4B4F-BA93-B0233ED94649}"/>
    </a:ext>
  </a:ext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95089243-C778-4872-8979-0A5A5B8A40DE}"/>
    </a:ext>
  </a:ext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A49ABBA8-A964-4B43-970F-70421D1C50E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Powerpoint-2018-4x3shape3</Template>
  <TotalTime>10162</TotalTime>
  <Words>541</Words>
  <Application>Microsoft Office PowerPoint</Application>
  <PresentationFormat>On-screen Show (4:3)</PresentationFormat>
  <Paragraphs>71</Paragraphs>
  <Slides>6</Slides>
  <Notes>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vt:i4>
      </vt:variant>
    </vt:vector>
  </HeadingPairs>
  <TitlesOfParts>
    <vt:vector size="19" baseType="lpstr">
      <vt:lpstr>Arial</vt:lpstr>
      <vt:lpstr>Poppins</vt:lpstr>
      <vt:lpstr>Fira Sans</vt:lpstr>
      <vt:lpstr>Fira Sans Light</vt:lpstr>
      <vt:lpstr>Wingdings</vt:lpstr>
      <vt:lpstr>Poppins Light</vt:lpstr>
      <vt:lpstr>Calibri</vt:lpstr>
      <vt:lpstr>Fira Sans ExtraLight</vt:lpstr>
      <vt:lpstr>ANSTO Main Content</vt:lpstr>
      <vt:lpstr>ANSTO Blue slides</vt:lpstr>
      <vt:lpstr>ANSTO Dark blue slides</vt:lpstr>
      <vt:lpstr>ANSTO Teal slides</vt:lpstr>
      <vt:lpstr>ANSTO Thank you slide</vt:lpstr>
      <vt:lpstr>Energy ITER and GIF </vt:lpstr>
      <vt:lpstr>ITER: a global collaboration</vt:lpstr>
      <vt:lpstr>PowerPoint Presentation</vt:lpstr>
      <vt:lpstr>ANSTO’s role</vt:lpstr>
      <vt:lpstr>ANSTO’s unique capabilities</vt:lpstr>
      <vt:lpstr>PowerPoint Presentation</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Australian Synchrotron</dc:title>
  <dc:creator>Andrew Peele</dc:creator>
  <cp:lastModifiedBy>PATCHETT, Kristen</cp:lastModifiedBy>
  <cp:revision>242</cp:revision>
  <cp:lastPrinted>2018-10-05T01:18:16Z</cp:lastPrinted>
  <dcterms:created xsi:type="dcterms:W3CDTF">2018-08-14T05:38:23Z</dcterms:created>
  <dcterms:modified xsi:type="dcterms:W3CDTF">2018-10-10T03:05:57Z</dcterms:modified>
</cp:coreProperties>
</file>