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2" r:id="rId1"/>
    <p:sldMasterId id="2147483672" r:id="rId2"/>
    <p:sldMasterId id="2147483677" r:id="rId3"/>
    <p:sldMasterId id="2147483680" r:id="rId4"/>
    <p:sldMasterId id="2147483683" r:id="rId5"/>
  </p:sldMasterIdLst>
  <p:notesMasterIdLst>
    <p:notesMasterId r:id="rId7"/>
  </p:notesMasterIdLst>
  <p:sldIdLst>
    <p:sldId id="288" r:id="rId6"/>
  </p:sldIdLst>
  <p:sldSz cx="12192000" cy="6858000"/>
  <p:notesSz cx="6858000" cy="9144000"/>
  <p:embeddedFontLst>
    <p:embeddedFont>
      <p:font typeface="Fira Sans Light" panose="020B0604020202020204" charset="0"/>
      <p:regular r:id="rId8"/>
      <p:italic r:id="rId9"/>
    </p:embeddedFont>
    <p:embeddedFont>
      <p:font typeface="ＭＳ Ｐゴシック" panose="020B0600070205080204" pitchFamily="34" charset="-128"/>
      <p:regular r:id="rId10"/>
    </p:embeddedFont>
    <p:embeddedFont>
      <p:font typeface="Calibri" panose="020F0502020204030204" pitchFamily="34" charset="0"/>
      <p:regular r:id="rId11"/>
      <p:bold r:id="rId12"/>
      <p:italic r:id="rId13"/>
      <p:boldItalic r:id="rId14"/>
    </p:embeddedFont>
    <p:embeddedFont>
      <p:font typeface="Fira Sans" panose="020B0604020202020204" charset="0"/>
      <p:regular r:id="rId15"/>
      <p:bold r:id="rId16"/>
      <p:italic r:id="rId17"/>
      <p:boldItalic r:id="rId18"/>
    </p:embeddedFont>
    <p:embeddedFont>
      <p:font typeface="Poppins" panose="020B060402020202020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164"/>
    <a:srgbClr val="146464"/>
    <a:srgbClr val="145F64"/>
    <a:srgbClr val="1D6164"/>
    <a:srgbClr val="2A6164"/>
    <a:srgbClr val="49BFBE"/>
    <a:srgbClr val="49BDBE"/>
    <a:srgbClr val="54BDBE"/>
    <a:srgbClr val="6ABDBE"/>
    <a:srgbClr val="0A1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1"/>
    <p:restoredTop sz="94671"/>
  </p:normalViewPr>
  <p:slideViewPr>
    <p:cSldViewPr snapToGrid="0" snapToObjects="1">
      <p:cViewPr varScale="1">
        <p:scale>
          <a:sx n="81" d="100"/>
          <a:sy n="81" d="100"/>
        </p:scale>
        <p:origin x="-70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AC5B37-73E9-437D-845B-19F9975AF5C6}" type="datetimeFigureOut">
              <a:rPr lang="en-AU" smtClean="0"/>
              <a:t>23/11/2018</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36BB8-5CCB-4994-B151-B1557335F2F2}" type="slidenum">
              <a:rPr lang="en-AU" smtClean="0"/>
              <a:t>‹#›</a:t>
            </a:fld>
            <a:endParaRPr lang="en-AU"/>
          </a:p>
        </p:txBody>
      </p:sp>
    </p:spTree>
    <p:extLst>
      <p:ext uri="{BB962C8B-B14F-4D97-AF65-F5344CB8AC3E}">
        <p14:creationId xmlns:p14="http://schemas.microsoft.com/office/powerpoint/2010/main" val="3196252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smtClean="0">
                <a:ea typeface="ＭＳ Ｐゴシック" pitchFamily="34" charset="-128"/>
              </a:rPr>
              <a:t>Helping to keep our railways safe</a:t>
            </a:r>
          </a:p>
          <a:p>
            <a:r>
              <a:rPr lang="en-AU" altLang="en-US" smtClean="0">
                <a:ea typeface="ＭＳ Ｐゴシック" pitchFamily="34" charset="-128"/>
              </a:rPr>
              <a:t>Australia’s rail industry is benefiting from nuclear techniques, which are being used to solve the problem of rail squats or cracks in the rails. While typically starting as minor abnormalities, rail squats can quickly turn into dangerous vertical cracks and are a major source of concern for rail authorities around the world.</a:t>
            </a:r>
          </a:p>
          <a:p>
            <a:endParaRPr lang="en-AU" altLang="en-US" smtClean="0">
              <a:ea typeface="ＭＳ Ｐゴシック" pitchFamily="34" charset="-128"/>
            </a:endParaRPr>
          </a:p>
          <a:p>
            <a:r>
              <a:rPr lang="en-AU" altLang="en-US" smtClean="0">
                <a:ea typeface="ＭＳ Ｐゴシック" pitchFamily="34" charset="-128"/>
              </a:rPr>
              <a:t>Scientists are studying squats using a technique called neutron diffraction, which provides information about the structure of materials and how far atoms can be stretched apart.</a:t>
            </a:r>
          </a:p>
          <a:p>
            <a:endParaRPr lang="en-AU" altLang="en-US" smtClean="0">
              <a:ea typeface="ＭＳ Ｐゴシック" pitchFamily="34" charset="-128"/>
            </a:endParaRPr>
          </a:p>
          <a:p>
            <a:r>
              <a:rPr lang="en-AU" altLang="en-US" smtClean="0">
                <a:ea typeface="ＭＳ Ｐゴシック" pitchFamily="34" charset="-128"/>
              </a:rPr>
              <a:t>In what is called a stress test, a sample is placed in a neutron beam at ANSTO’s Bragg Institute to obtain a diffraction pattern that provides information about the structure of the material. Through this test, scientists and experts can identify how and where a material may potentially break. </a:t>
            </a:r>
          </a:p>
          <a:p>
            <a:endParaRPr lang="en-AU" altLang="en-US" smtClean="0">
              <a:ea typeface="ＭＳ Ｐゴシック" pitchFamily="34" charset="-128"/>
            </a:endParaRPr>
          </a:p>
          <a:p>
            <a:r>
              <a:rPr lang="en-AU" altLang="en-US" smtClean="0">
                <a:ea typeface="ＭＳ Ｐゴシック" pitchFamily="34" charset="-128"/>
              </a:rPr>
              <a:t>It is hoped that this research, which is being jointly conducted by ANSTO, RailCorp and The University of Queensland, will lead to a better understanding of rail squats and improve the manufacturing and service of rail tracks.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D8F0A30-9932-4FF1-921A-B6456F42E741}" type="slidenum">
              <a:rPr lang="en-AU" altLang="en-US" smtClean="0">
                <a:solidFill>
                  <a:srgbClr val="000000"/>
                </a:solidFill>
                <a:latin typeface="Arial" charset="0"/>
              </a:rPr>
              <a:pPr eaLnBrk="1" hangingPunct="1">
                <a:spcBef>
                  <a:spcPct val="0"/>
                </a:spcBef>
              </a:pPr>
              <a:t>1</a:t>
            </a:fld>
            <a:endParaRPr lang="en-AU" altLang="en-US" smtClean="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lvl1pPr algn="ctr">
              <a:defRPr/>
            </a:lvl1pPr>
          </a:lstStyle>
          <a:p>
            <a:r>
              <a:rPr lang="en-US" dirty="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D4C762F-CA59-49E8-B588-821B631C7A3E}" type="datetimeFigureOut">
              <a:rPr lang="en-AU" smtClean="0"/>
              <a:t>23/11/2018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5631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35041"/>
            <a:ext cx="10363200" cy="1470025"/>
          </a:xfrm>
        </p:spPr>
        <p:txBody>
          <a:bodyPr/>
          <a:lstStyle/>
          <a:p>
            <a:r>
              <a:rPr lang="en-AU" smtClean="0"/>
              <a:t>Click to edit Master title style</a:t>
            </a:r>
            <a:endParaRPr lang="en-US"/>
          </a:p>
        </p:txBody>
      </p:sp>
    </p:spTree>
    <p:extLst>
      <p:ext uri="{BB962C8B-B14F-4D97-AF65-F5344CB8AC3E}">
        <p14:creationId xmlns:p14="http://schemas.microsoft.com/office/powerpoint/2010/main" val="9240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Left Pic-Righ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549661" y="1988840"/>
            <a:ext cx="4079631" cy="3989859"/>
          </a:xfrm>
        </p:spPr>
        <p:txBody>
          <a:bodyPr rtlCol="0">
            <a:normAutofit/>
          </a:bodyPr>
          <a:lstStyle/>
          <a:p>
            <a:pPr lvl="0"/>
            <a:endParaRPr lang="en-US" noProof="0" smtClean="0"/>
          </a:p>
        </p:txBody>
      </p:sp>
      <p:sp>
        <p:nvSpPr>
          <p:cNvPr id="6" name="Text Placeholder 5"/>
          <p:cNvSpPr>
            <a:spLocks noGrp="1"/>
          </p:cNvSpPr>
          <p:nvPr>
            <p:ph type="body" sz="quarter" idx="11"/>
          </p:nvPr>
        </p:nvSpPr>
        <p:spPr>
          <a:xfrm>
            <a:off x="844062" y="1988840"/>
            <a:ext cx="6096000" cy="3989859"/>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1" name="Title 1"/>
          <p:cNvSpPr>
            <a:spLocks noGrp="1"/>
          </p:cNvSpPr>
          <p:nvPr>
            <p:ph type="title"/>
          </p:nvPr>
        </p:nvSpPr>
        <p:spPr>
          <a:xfrm>
            <a:off x="0" y="404664"/>
            <a:ext cx="12192000" cy="1143000"/>
          </a:xfrm>
        </p:spPr>
        <p:txBody>
          <a:bodyPr/>
          <a:lstStyle/>
          <a:p>
            <a:r>
              <a:rPr lang="en-AU" smtClean="0"/>
              <a:t>Click to edit Master title style</a:t>
            </a:r>
            <a:endParaRPr lang="en-US"/>
          </a:p>
        </p:txBody>
      </p:sp>
      <p:sp>
        <p:nvSpPr>
          <p:cNvPr id="5" name="Footer Placeholder 4"/>
          <p:cNvSpPr>
            <a:spLocks noGrp="1"/>
          </p:cNvSpPr>
          <p:nvPr>
            <p:ph type="ftr" sz="quarter" idx="12"/>
          </p:nvPr>
        </p:nvSpPr>
        <p:spPr>
          <a:xfrm>
            <a:off x="1752600" y="6356351"/>
            <a:ext cx="6736862" cy="365125"/>
          </a:xfrm>
          <a:prstGeom prst="rect">
            <a:avLst/>
          </a:prstGeom>
        </p:spPr>
        <p:txBody>
          <a:bodyPr vert="horz" lIns="91440" tIns="45720" rIns="91440" bIns="45720" rtlCol="0" anchor="ctr"/>
          <a:lstStyle>
            <a:lvl1pPr algn="ctr">
              <a:defRPr sz="1200">
                <a:solidFill>
                  <a:prstClr val="black">
                    <a:lumMod val="50000"/>
                    <a:lumOff val="50000"/>
                  </a:prstClr>
                </a:solidFill>
                <a:latin typeface="Arial" charset="0"/>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3"/>
          </p:nvPr>
        </p:nvSpPr>
        <p:spPr>
          <a:xfrm>
            <a:off x="423986" y="6354764"/>
            <a:ext cx="1041399"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defRPr>
            </a:lvl1pPr>
          </a:lstStyle>
          <a:p>
            <a:pPr>
              <a:defRPr/>
            </a:pPr>
            <a:fld id="{41D69E0A-132C-431E-B942-096EA6E496F5}" type="slidenum">
              <a:rPr lang="en-US" altLang="en-US"/>
              <a:pPr>
                <a:defRPr/>
              </a:pPr>
              <a:t>‹#›</a:t>
            </a:fld>
            <a:endParaRPr lang="en-US" altLang="en-US"/>
          </a:p>
        </p:txBody>
      </p:sp>
    </p:spTree>
    <p:extLst>
      <p:ext uri="{BB962C8B-B14F-4D97-AF65-F5344CB8AC3E}">
        <p14:creationId xmlns:p14="http://schemas.microsoft.com/office/powerpoint/2010/main" val="3602927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3">
                    <a:lumMod val="40000"/>
                    <a:lumOff val="60000"/>
                  </a:schemeClr>
                </a:solidFill>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11"/>
          </p:nvPr>
        </p:nvSpPr>
        <p:spPr/>
        <p:txBody>
          <a:bodyPr/>
          <a:lstStyle>
            <a:lvl1pPr>
              <a:defRPr>
                <a:solidFill>
                  <a:schemeClr val="accent3">
                    <a:lumMod val="40000"/>
                    <a:lumOff val="6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3">
                    <a:lumMod val="40000"/>
                    <a:lumOff val="6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xmlns=""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xmlns=""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3">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06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23/11/2018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a16="http://schemas.microsoft.com/office/drawing/2014/main" xmlns=""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a16="http://schemas.microsoft.com/office/drawing/2014/main" xmlns=""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3">
                    <a:lumMod val="40000"/>
                    <a:lumOff val="6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06409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244A83F-DEE4-4E5F-A11B-CEBC9C3DCAD1}" type="datetimeFigureOut">
              <a:rPr lang="en-AU" smtClean="0"/>
              <a:t>23/11/2018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64380E-74B9-4A22-B0FF-3FAA58219D87}" type="slidenum">
              <a:rPr lang="en-AU" smtClean="0"/>
              <a:t>‹#›</a:t>
            </a:fld>
            <a:endParaRPr lang="en-AU"/>
          </a:p>
        </p:txBody>
      </p:sp>
    </p:spTree>
    <p:extLst>
      <p:ext uri="{BB962C8B-B14F-4D97-AF65-F5344CB8AC3E}">
        <p14:creationId xmlns:p14="http://schemas.microsoft.com/office/powerpoint/2010/main" val="1670932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3">
                    <a:lumMod val="40000"/>
                    <a:lumOff val="60000"/>
                  </a:schemeClr>
                </a:solidFill>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11"/>
          </p:nvPr>
        </p:nvSpPr>
        <p:spPr/>
        <p:txBody>
          <a:bodyPr/>
          <a:lstStyle>
            <a:lvl1pPr>
              <a:defRPr>
                <a:solidFill>
                  <a:schemeClr val="accent3">
                    <a:lumMod val="40000"/>
                    <a:lumOff val="6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3">
                    <a:lumMod val="40000"/>
                    <a:lumOff val="6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xmlns=""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xmlns=""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3">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521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23/11/2018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a16="http://schemas.microsoft.com/office/drawing/2014/main" xmlns=""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a16="http://schemas.microsoft.com/office/drawing/2014/main" xmlns=""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3">
                    <a:lumMod val="40000"/>
                    <a:lumOff val="6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24449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2">
                    <a:lumMod val="20000"/>
                    <a:lumOff val="80000"/>
                  </a:schemeClr>
                </a:solidFill>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11"/>
          </p:nvPr>
        </p:nvSpPr>
        <p:spPr/>
        <p:txBody>
          <a:bodyPr/>
          <a:lstStyle>
            <a:lvl1pPr>
              <a:defRPr>
                <a:solidFill>
                  <a:schemeClr val="accent2">
                    <a:lumMod val="20000"/>
                    <a:lumOff val="8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2">
                    <a:lumMod val="20000"/>
                    <a:lumOff val="8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xmlns=""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xmlns=""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06044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23/11/2018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a16="http://schemas.microsoft.com/office/drawing/2014/main" xmlns=""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a16="http://schemas.microsoft.com/office/drawing/2014/main" xmlns=""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2">
                    <a:lumMod val="20000"/>
                    <a:lumOff val="8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1776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D4C762F-CA59-49E8-B588-821B631C7A3E}" type="datetimeFigureOut">
              <a:rPr lang="en-AU" smtClean="0"/>
              <a:t>23/11/2018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9921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C762F-CA59-49E8-B588-821B631C7A3E}" type="datetimeFigureOut">
              <a:rPr lang="en-AU" smtClean="0"/>
              <a:t>23/11/2018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49449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77826" y="1600200"/>
            <a:ext cx="559699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085211" y="1600200"/>
            <a:ext cx="54971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D4C762F-CA59-49E8-B588-821B631C7A3E}" type="datetimeFigureOut">
              <a:rPr lang="en-AU" smtClean="0"/>
              <a:t>23/11/2018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12203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277826" y="1535113"/>
            <a:ext cx="57181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77826" y="2174875"/>
            <a:ext cx="57181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D4C762F-CA59-49E8-B588-821B631C7A3E}" type="datetimeFigureOut">
              <a:rPr lang="en-AU" smtClean="0"/>
              <a:t>23/11/2018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3842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D4C762F-CA59-49E8-B588-821B631C7A3E}" type="datetimeFigureOut">
              <a:rPr lang="en-AU" smtClean="0"/>
              <a:t>23/11/2018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80931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C762F-CA59-49E8-B588-821B631C7A3E}" type="datetimeFigureOut">
              <a:rPr lang="en-AU" smtClean="0"/>
              <a:t>23/11/2018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1092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4C762F-CA59-49E8-B588-821B631C7A3E}" type="datetimeFigureOut">
              <a:rPr lang="en-AU" smtClean="0"/>
              <a:t>23/11/2018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2628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4C762F-CA59-49E8-B588-821B631C7A3E}" type="datetimeFigureOut">
              <a:rPr lang="en-AU" smtClean="0"/>
              <a:t>23/11/2018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12115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xmlns="" id="{60F1E91D-5DA8-9746-970C-5CBFB20C5755}"/>
              </a:ext>
            </a:extLst>
          </p:cNvPr>
          <p:cNvSpPr/>
          <p:nvPr/>
        </p:nvSpPr>
        <p:spPr>
          <a:xfrm flipH="1">
            <a:off x="9601200" y="5591048"/>
            <a:ext cx="2590800" cy="1266952"/>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A6469082-63E2-2742-AF39-91BB6A3B01A0}"/>
              </a:ext>
            </a:extLst>
          </p:cNvPr>
          <p:cNvSpPr/>
          <p:nvPr/>
        </p:nvSpPr>
        <p:spPr>
          <a:xfrm>
            <a:off x="0" y="0"/>
            <a:ext cx="12192000" cy="91758"/>
          </a:xfrm>
          <a:prstGeom prst="rect">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91758"/>
            <a:ext cx="11304574" cy="1143000"/>
          </a:xfrm>
          <a:prstGeom prst="rect">
            <a:avLst/>
          </a:prstGeom>
        </p:spPr>
        <p:txBody>
          <a:bodyPr vert="horz" lIns="91440" tIns="45720" rIns="91440" bIns="45720" rtlCol="0" anchor="b">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tx1">
                    <a:tint val="75000"/>
                  </a:schemeClr>
                </a:solidFill>
                <a:latin typeface="Fira Sans" panose="020B0604020202020204" charset="0"/>
              </a:defRPr>
            </a:lvl1pPr>
          </a:lstStyle>
          <a:p>
            <a:fld id="{AD4C762F-CA59-49E8-B588-821B631C7A3E}" type="datetimeFigureOut">
              <a:rPr lang="en-AU" smtClean="0"/>
              <a:pPr/>
              <a:t>23/11/2018</a:t>
            </a:fld>
            <a:endParaRPr lang="en-AU" dirty="0"/>
          </a:p>
        </p:txBody>
      </p:sp>
      <p:sp>
        <p:nvSpPr>
          <p:cNvPr id="5" name="Footer Placeholder 4"/>
          <p:cNvSpPr>
            <a:spLocks noGrp="1"/>
          </p:cNvSpPr>
          <p:nvPr>
            <p:ph type="ftr" sz="quarter" idx="3"/>
          </p:nvPr>
        </p:nvSpPr>
        <p:spPr>
          <a:xfrm>
            <a:off x="1747880" y="6356350"/>
            <a:ext cx="6934873" cy="365125"/>
          </a:xfrm>
          <a:prstGeom prst="rect">
            <a:avLst/>
          </a:prstGeom>
        </p:spPr>
        <p:txBody>
          <a:bodyPr vert="horz" lIns="91440" tIns="45720" rIns="91440" bIns="45720" rtlCol="0" anchor="ctr"/>
          <a:lstStyle>
            <a:lvl1pPr algn="ctr">
              <a:defRPr sz="1200" b="1">
                <a:solidFill>
                  <a:schemeClr val="tx1">
                    <a:tint val="75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tx1">
                    <a:tint val="75000"/>
                  </a:schemeClr>
                </a:solidFill>
                <a:latin typeface="Fira Sans" panose="020B0604020202020204" charset="0"/>
              </a:defRPr>
            </a:lvl1pPr>
          </a:lstStyle>
          <a:p>
            <a:fld id="{9094B4EA-4D9F-48E4-A7D5-A43E4F5E8708}" type="slidenum">
              <a:rPr lang="en-AU" smtClean="0"/>
              <a:pPr/>
              <a:t>‹#›</a:t>
            </a:fld>
            <a:endParaRPr lang="en-AU"/>
          </a:p>
        </p:txBody>
      </p:sp>
      <p:pic>
        <p:nvPicPr>
          <p:cNvPr id="8" name="Picture 7">
            <a:extLst>
              <a:ext uri="{FF2B5EF4-FFF2-40B4-BE49-F238E27FC236}">
                <a16:creationId xmlns:a16="http://schemas.microsoft.com/office/drawing/2014/main" xmlns="" id="{FD9CDF7B-6094-D341-91FD-53AA2397D9EC}"/>
              </a:ext>
            </a:extLst>
          </p:cNvPr>
          <p:cNvPicPr>
            <a:picLocks noChangeAspect="1"/>
          </p:cNvPicPr>
          <p:nvPr/>
        </p:nvPicPr>
        <p:blipFill>
          <a:blip r:embed="rId13"/>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40148418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84" r:id="rId10"/>
    <p:sldLayoutId id="2147483686" r:id="rId11"/>
  </p:sldLayoutIdLst>
  <p:txStyles>
    <p:titleStyle>
      <a:lvl1pPr algn="l" defTabSz="914400" rtl="0" eaLnBrk="1" latinLnBrk="0" hangingPunct="1">
        <a:lnSpc>
          <a:spcPct val="90000"/>
        </a:lnSpc>
        <a:spcBef>
          <a:spcPct val="0"/>
        </a:spcBef>
        <a:buNone/>
        <a:defRPr sz="4400" b="1" kern="1200" spc="-50" baseline="0">
          <a:solidFill>
            <a:schemeClr val="tx1"/>
          </a:solidFill>
          <a:latin typeface="Poppins" panose="020B0604020202020204" charset="0"/>
          <a:ea typeface="+mj-ea"/>
          <a:cs typeface="Poppins" panose="020B0604020202020204" charset="0"/>
        </a:defRPr>
      </a:lvl1pPr>
    </p:titleStyle>
    <p:bodyStyle>
      <a:lvl1pPr marL="268288" indent="-268288" algn="l" defTabSz="914400" rtl="0" eaLnBrk="1" latinLnBrk="0" hangingPunct="1">
        <a:spcBef>
          <a:spcPct val="20000"/>
        </a:spcBef>
        <a:buClr>
          <a:srgbClr val="47B8B2"/>
        </a:buClr>
        <a:buFont typeface="Wingdings" panose="05000000000000000000" pitchFamily="2" charset="2"/>
        <a:buChar char="§"/>
        <a:defRPr sz="32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8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24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F75C0"/>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a:stretch>
            <a:fillRect/>
          </a:stretch>
        </p:blipFill>
        <p:spPr>
          <a:xfrm>
            <a:off x="3847392" y="1501629"/>
            <a:ext cx="8339184" cy="5356371"/>
          </a:xfrm>
          <a:prstGeom prst="rect">
            <a:avLst/>
          </a:prstGeom>
        </p:spPr>
      </p:pic>
      <p:sp>
        <p:nvSpPr>
          <p:cNvPr id="10" name="Right Triangle 9">
            <a:extLst>
              <a:ext uri="{FF2B5EF4-FFF2-40B4-BE49-F238E27FC236}">
                <a16:creationId xmlns:a16="http://schemas.microsoft.com/office/drawing/2014/main" xmlns="" id="{EEDF4D98-E277-7349-8057-8A7000E9D316}"/>
              </a:ext>
            </a:extLst>
          </p:cNvPr>
          <p:cNvSpPr/>
          <p:nvPr/>
        </p:nvSpPr>
        <p:spPr>
          <a:xfrm flipH="1">
            <a:off x="9601200" y="5591048"/>
            <a:ext cx="2590800" cy="1266952"/>
          </a:xfrm>
          <a:prstGeom prst="rtTriangle">
            <a:avLst/>
          </a:prstGeom>
          <a:solidFill>
            <a:srgbClr val="223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Fira Sans" panose="020B0604020202020204" charset="0"/>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Fira Sans" panose="020B0604020202020204" charset="0"/>
              </a:defRPr>
            </a:lvl1pPr>
          </a:lstStyle>
          <a:p>
            <a:fld id="{0A1DFEB5-E876-410F-91D8-857A6666802B}" type="slidenum">
              <a:rPr lang="en-AU" smtClean="0"/>
              <a:pPr/>
              <a:t>‹#›</a:t>
            </a:fld>
            <a:endParaRPr lang="en-AU" dirty="0"/>
          </a:p>
        </p:txBody>
      </p:sp>
      <p:pic>
        <p:nvPicPr>
          <p:cNvPr id="11" name="Picture 10">
            <a:extLst>
              <a:ext uri="{FF2B5EF4-FFF2-40B4-BE49-F238E27FC236}">
                <a16:creationId xmlns:a16="http://schemas.microsoft.com/office/drawing/2014/main" xmlns="" id="{31F13723-5348-A140-A426-CB286BCB9C8C}"/>
              </a:ext>
            </a:extLst>
          </p:cNvPr>
          <p:cNvPicPr>
            <a:picLocks noChangeAspect="1"/>
          </p:cNvPicPr>
          <p:nvPr/>
        </p:nvPicPr>
        <p:blipFill>
          <a:blip r:embed="rId6"/>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3657346065"/>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5" r:id="rId3"/>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3847392" y="1501629"/>
            <a:ext cx="8339184" cy="5356371"/>
          </a:xfrm>
          <a:prstGeom prst="rect">
            <a:avLst/>
          </a:prstGeom>
        </p:spPr>
      </p:pic>
      <p:sp>
        <p:nvSpPr>
          <p:cNvPr id="11" name="Right Triangle 10">
            <a:extLst>
              <a:ext uri="{FF2B5EF4-FFF2-40B4-BE49-F238E27FC236}">
                <a16:creationId xmlns:a16="http://schemas.microsoft.com/office/drawing/2014/main" xmlns="" id="{FA148A24-A711-F146-846F-2079683E28A9}"/>
              </a:ext>
            </a:extLst>
          </p:cNvPr>
          <p:cNvSpPr/>
          <p:nvPr/>
        </p:nvSpPr>
        <p:spPr>
          <a:xfrm flipH="1">
            <a:off x="9601200" y="5591048"/>
            <a:ext cx="2590800" cy="1266952"/>
          </a:xfrm>
          <a:prstGeom prst="rtTriangle">
            <a:avLst/>
          </a:prstGeom>
          <a:solidFill>
            <a:srgbClr val="0A1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Fira Sans" panose="020B0604020202020204" charset="0"/>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Fira Sans" panose="020B0604020202020204" charset="0"/>
              </a:defRPr>
            </a:lvl1pPr>
          </a:lstStyle>
          <a:p>
            <a:fld id="{0A1DFEB5-E876-410F-91D8-857A6666802B}" type="slidenum">
              <a:rPr lang="en-AU" smtClean="0"/>
              <a:pPr/>
              <a:t>‹#›</a:t>
            </a:fld>
            <a:endParaRPr lang="en-AU" dirty="0"/>
          </a:p>
        </p:txBody>
      </p:sp>
      <p:pic>
        <p:nvPicPr>
          <p:cNvPr id="13" name="Picture 12">
            <a:extLst>
              <a:ext uri="{FF2B5EF4-FFF2-40B4-BE49-F238E27FC236}">
                <a16:creationId xmlns:a16="http://schemas.microsoft.com/office/drawing/2014/main" xmlns="" id="{BE29009A-88E2-CA47-B749-6C2C6AFD8BB0}"/>
              </a:ext>
            </a:extLst>
          </p:cNvPr>
          <p:cNvPicPr>
            <a:picLocks noChangeAspect="1"/>
          </p:cNvPicPr>
          <p:nvPr/>
        </p:nvPicPr>
        <p:blipFill>
          <a:blip r:embed="rId5"/>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610838139"/>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49BFBE"/>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3847393" y="1501629"/>
            <a:ext cx="8339182" cy="5356370"/>
          </a:xfrm>
          <a:prstGeom prst="rect">
            <a:avLst/>
          </a:prstGeom>
        </p:spPr>
      </p:pic>
      <p:sp>
        <p:nvSpPr>
          <p:cNvPr id="11" name="Right Triangle 10">
            <a:extLst>
              <a:ext uri="{FF2B5EF4-FFF2-40B4-BE49-F238E27FC236}">
                <a16:creationId xmlns:a16="http://schemas.microsoft.com/office/drawing/2014/main" xmlns="" id="{3EC91E7D-BAD0-8D4D-B6C3-5271994E8762}"/>
              </a:ext>
            </a:extLst>
          </p:cNvPr>
          <p:cNvSpPr/>
          <p:nvPr/>
        </p:nvSpPr>
        <p:spPr>
          <a:xfrm flipH="1">
            <a:off x="9601200" y="5591048"/>
            <a:ext cx="2590800" cy="1266952"/>
          </a:xfrm>
          <a:prstGeom prst="rtTriangle">
            <a:avLst/>
          </a:prstGeom>
          <a:solidFill>
            <a:srgbClr val="136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2">
                    <a:lumMod val="20000"/>
                    <a:lumOff val="80000"/>
                  </a:schemeClr>
                </a:solidFill>
                <a:latin typeface="Fira Sans" panose="020B0604020202020204" charset="0"/>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2">
                    <a:lumMod val="20000"/>
                    <a:lumOff val="80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2">
                    <a:lumMod val="20000"/>
                    <a:lumOff val="80000"/>
                  </a:schemeClr>
                </a:solidFill>
                <a:latin typeface="Fira Sans" panose="020B0604020202020204" charset="0"/>
              </a:defRPr>
            </a:lvl1pPr>
          </a:lstStyle>
          <a:p>
            <a:fld id="{0A1DFEB5-E876-410F-91D8-857A6666802B}" type="slidenum">
              <a:rPr lang="en-AU" smtClean="0"/>
              <a:pPr/>
              <a:t>‹#›</a:t>
            </a:fld>
            <a:endParaRPr lang="en-AU" dirty="0"/>
          </a:p>
        </p:txBody>
      </p:sp>
      <p:pic>
        <p:nvPicPr>
          <p:cNvPr id="13" name="Picture 12">
            <a:extLst>
              <a:ext uri="{FF2B5EF4-FFF2-40B4-BE49-F238E27FC236}">
                <a16:creationId xmlns:a16="http://schemas.microsoft.com/office/drawing/2014/main" xmlns="" id="{B6EEF9C3-F736-634E-8174-C9C8E8E98C4C}"/>
              </a:ext>
            </a:extLst>
          </p:cNvPr>
          <p:cNvPicPr>
            <a:picLocks noChangeAspect="1"/>
          </p:cNvPicPr>
          <p:nvPr/>
        </p:nvPicPr>
        <p:blipFill>
          <a:blip r:embed="rId5"/>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1138516902"/>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2">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2">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2">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2">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2">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xmlns="" id="{950E861C-D2CE-4E42-83A9-FDB90A512CDF}"/>
              </a:ext>
            </a:extLst>
          </p:cNvPr>
          <p:cNvSpPr/>
          <p:nvPr/>
        </p:nvSpPr>
        <p:spPr>
          <a:xfrm flipH="1">
            <a:off x="3764280" y="2736680"/>
            <a:ext cx="8427720" cy="412132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827FABC-47BC-5E42-BDF5-9E184B44EEE8}"/>
              </a:ext>
            </a:extLst>
          </p:cNvPr>
          <p:cNvPicPr>
            <a:picLocks noChangeAspect="1"/>
          </p:cNvPicPr>
          <p:nvPr/>
        </p:nvPicPr>
        <p:blipFill>
          <a:blip r:embed="rId2"/>
          <a:stretch>
            <a:fillRect/>
          </a:stretch>
        </p:blipFill>
        <p:spPr>
          <a:xfrm>
            <a:off x="6784851" y="5580382"/>
            <a:ext cx="5015148" cy="1023499"/>
          </a:xfrm>
          <a:prstGeom prst="rect">
            <a:avLst/>
          </a:prstGeom>
        </p:spPr>
      </p:pic>
      <p:sp>
        <p:nvSpPr>
          <p:cNvPr id="2" name="Title Placeholder 1">
            <a:extLst>
              <a:ext uri="{FF2B5EF4-FFF2-40B4-BE49-F238E27FC236}">
                <a16:creationId xmlns:a16="http://schemas.microsoft.com/office/drawing/2014/main" xmlns="" id="{9EFBC827-767A-EB45-A727-C2A2F6C37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912606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b="1" i="0" kern="1200" spc="-50" baseline="0">
          <a:solidFill>
            <a:schemeClr val="bg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150">
          <a:solidFill>
            <a:schemeClr val="accent3">
              <a:lumMod val="40000"/>
              <a:lumOff val="60000"/>
            </a:schemeClr>
          </a:solidFill>
          <a:latin typeface="Fira Sans Light" panose="020B04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150">
          <a:solidFill>
            <a:schemeClr val="accent3">
              <a:lumMod val="40000"/>
              <a:lumOff val="60000"/>
            </a:schemeClr>
          </a:solidFill>
          <a:latin typeface="Fira Sans Light" panose="020B04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150">
          <a:solidFill>
            <a:schemeClr val="accent3">
              <a:lumMod val="40000"/>
              <a:lumOff val="60000"/>
            </a:schemeClr>
          </a:solidFill>
          <a:latin typeface="Fira Sans Light" panose="020B04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accent3">
              <a:lumMod val="40000"/>
              <a:lumOff val="60000"/>
            </a:schemeClr>
          </a:solidFill>
          <a:latin typeface="Fira Sans Light" panose="020B04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accent3">
              <a:lumMod val="40000"/>
              <a:lumOff val="60000"/>
            </a:schemeClr>
          </a:solidFill>
          <a:latin typeface="Fira Sans Light" panose="020B04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Train.jpg"/>
          <p:cNvPicPr>
            <a:picLocks noChangeAspect="1"/>
          </p:cNvPicPr>
          <p:nvPr/>
        </p:nvPicPr>
        <p:blipFill>
          <a:blip r:embed="rId3">
            <a:extLst>
              <a:ext uri="{28A0092B-C50C-407E-A947-70E740481C1C}">
                <a14:useLocalDpi xmlns:a14="http://schemas.microsoft.com/office/drawing/2010/main" val="0"/>
              </a:ext>
            </a:extLst>
          </a:blip>
          <a:srcRect r="1938" b="1448"/>
          <a:stretch>
            <a:fillRect/>
          </a:stretch>
        </p:blipFill>
        <p:spPr bwMode="auto">
          <a:xfrm>
            <a:off x="7264040" y="1347788"/>
            <a:ext cx="3755997" cy="457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1"/>
          <p:cNvSpPr txBox="1">
            <a:spLocks noChangeArrowheads="1"/>
          </p:cNvSpPr>
          <p:nvPr/>
        </p:nvSpPr>
        <p:spPr bwMode="auto">
          <a:xfrm>
            <a:off x="867508" y="1163638"/>
            <a:ext cx="505069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5A9B"/>
              </a:buClr>
              <a:buFont typeface="Arial" charset="0"/>
              <a:buChar char="•"/>
              <a:defRPr sz="2800">
                <a:solidFill>
                  <a:srgbClr val="595959"/>
                </a:solidFill>
                <a:latin typeface="Arial" charset="0"/>
                <a:ea typeface="ＭＳ Ｐゴシック" pitchFamily="34" charset="-128"/>
                <a:cs typeface="Arial" charset="0"/>
              </a:defRPr>
            </a:lvl1pPr>
            <a:lvl2pPr marL="742950" indent="-285750" eaLnBrk="0" hangingPunct="0">
              <a:spcBef>
                <a:spcPct val="20000"/>
              </a:spcBef>
              <a:buClr>
                <a:srgbClr val="005A9B"/>
              </a:buClr>
              <a:buFont typeface="Arial" charset="0"/>
              <a:buChar char="–"/>
              <a:defRPr sz="2600">
                <a:solidFill>
                  <a:srgbClr val="595959"/>
                </a:solidFill>
                <a:latin typeface="Arial" charset="0"/>
                <a:ea typeface="ＭＳ Ｐゴシック" pitchFamily="34" charset="-128"/>
                <a:cs typeface="Arial" charset="0"/>
              </a:defRPr>
            </a:lvl2pPr>
            <a:lvl3pPr marL="1143000" indent="-228600" eaLnBrk="0" hangingPunct="0">
              <a:spcBef>
                <a:spcPct val="20000"/>
              </a:spcBef>
              <a:buClr>
                <a:srgbClr val="005A9B"/>
              </a:buClr>
              <a:buFont typeface="Arial" charset="0"/>
              <a:buChar char="•"/>
              <a:defRPr sz="2200">
                <a:solidFill>
                  <a:srgbClr val="595959"/>
                </a:solidFill>
                <a:latin typeface="Arial" charset="0"/>
                <a:ea typeface="ＭＳ Ｐゴシック" pitchFamily="34" charset="-128"/>
                <a:cs typeface="Arial" charset="0"/>
              </a:defRPr>
            </a:lvl3pPr>
            <a:lvl4pPr marL="1600200" indent="-228600" eaLnBrk="0" hangingPunct="0">
              <a:spcBef>
                <a:spcPct val="20000"/>
              </a:spcBef>
              <a:buClr>
                <a:srgbClr val="005A9B"/>
              </a:buClr>
              <a:buFont typeface="Arial" charset="0"/>
              <a:buChar char="–"/>
              <a:defRPr sz="2000">
                <a:solidFill>
                  <a:srgbClr val="595959"/>
                </a:solidFill>
                <a:latin typeface="Arial" charset="0"/>
                <a:ea typeface="ＭＳ Ｐゴシック" pitchFamily="34" charset="-128"/>
                <a:cs typeface="Arial" charset="0"/>
              </a:defRPr>
            </a:lvl4pPr>
            <a:lvl5pPr marL="2057400" indent="-228600" eaLnBrk="0" hangingPunct="0">
              <a:spcBef>
                <a:spcPct val="20000"/>
              </a:spcBef>
              <a:buClr>
                <a:srgbClr val="005A9B"/>
              </a:buClr>
              <a:buFont typeface="Arial" charset="0"/>
              <a:buChar char="»"/>
              <a:defRPr sz="2000">
                <a:solidFill>
                  <a:srgbClr val="595959"/>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9pPr>
          </a:lstStyle>
          <a:p>
            <a:pPr eaLnBrk="1" hangingPunct="1">
              <a:spcBef>
                <a:spcPct val="0"/>
              </a:spcBef>
              <a:buClrTx/>
              <a:buFontTx/>
              <a:buNone/>
            </a:pPr>
            <a:endParaRPr lang="en-AU" altLang="en-US" sz="1800">
              <a:solidFill>
                <a:srgbClr val="000000"/>
              </a:solidFill>
            </a:endParaRPr>
          </a:p>
        </p:txBody>
      </p:sp>
      <p:sp>
        <p:nvSpPr>
          <p:cNvPr id="7" name="Title 6"/>
          <p:cNvSpPr>
            <a:spLocks noGrp="1"/>
          </p:cNvSpPr>
          <p:nvPr>
            <p:ph type="title"/>
          </p:nvPr>
        </p:nvSpPr>
        <p:spPr>
          <a:xfrm>
            <a:off x="-31262" y="38589"/>
            <a:ext cx="12192000" cy="1143000"/>
          </a:xfrm>
        </p:spPr>
        <p:txBody>
          <a:bodyPr/>
          <a:lstStyle/>
          <a:p>
            <a:pPr algn="ctr">
              <a:defRPr/>
            </a:pPr>
            <a:r>
              <a:rPr lang="en-AU" dirty="0"/>
              <a:t>Helping keep our railways safe</a:t>
            </a:r>
          </a:p>
        </p:txBody>
      </p:sp>
      <p:graphicFrame>
        <p:nvGraphicFramePr>
          <p:cNvPr id="8" name="Table 7"/>
          <p:cNvGraphicFramePr>
            <a:graphicFrameLocks noGrp="1"/>
          </p:cNvGraphicFramePr>
          <p:nvPr>
            <p:extLst>
              <p:ext uri="{D42A27DB-BD31-4B8C-83A1-F6EECF244321}">
                <p14:modId xmlns:p14="http://schemas.microsoft.com/office/powerpoint/2010/main" val="1442372660"/>
              </p:ext>
            </p:extLst>
          </p:nvPr>
        </p:nvGraphicFramePr>
        <p:xfrm>
          <a:off x="445477" y="1345346"/>
          <a:ext cx="7139354" cy="4580064"/>
        </p:xfrm>
        <a:graphic>
          <a:graphicData uri="http://schemas.openxmlformats.org/drawingml/2006/table">
            <a:tbl>
              <a:tblPr>
                <a:tableStyleId>{5C22544A-7EE6-4342-B048-85BDC9FD1C3A}</a:tableStyleId>
              </a:tblPr>
              <a:tblGrid>
                <a:gridCol w="7139354"/>
              </a:tblGrid>
              <a:tr h="165440">
                <a:tc>
                  <a:txBody>
                    <a:bodyPr/>
                    <a:lstStyle/>
                    <a:p>
                      <a:pPr marL="0" indent="0"/>
                      <a:r>
                        <a:rPr lang="en-AU" sz="2000" b="1" dirty="0" smtClean="0">
                          <a:solidFill>
                            <a:schemeClr val="bg1"/>
                          </a:solidFill>
                          <a:latin typeface="Poppins" panose="020B0604020202020204" charset="0"/>
                          <a:ea typeface="ＭＳ Ｐゴシック" charset="0"/>
                          <a:cs typeface="Poppins" panose="020B0604020202020204" charset="0"/>
                        </a:rPr>
                        <a:t>Problem</a:t>
                      </a:r>
                      <a:endParaRPr lang="en-US" sz="2000" dirty="0">
                        <a:latin typeface="Poppins" panose="020B0604020202020204" charset="0"/>
                        <a:cs typeface="Poppins" panose="020B0604020202020204"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25000">
                          <a:srgbClr val="4F81BD"/>
                        </a:gs>
                        <a:gs pos="100000">
                          <a:schemeClr val="accent1">
                            <a:alpha val="0"/>
                          </a:schemeClr>
                        </a:gs>
                      </a:gsLst>
                      <a:lin ang="0" scaled="1"/>
                      <a:tileRect/>
                    </a:gradFill>
                  </a:tcPr>
                </a:tc>
              </a:tr>
              <a:tr h="10986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smtClean="0">
                          <a:latin typeface="Fira Sans" panose="020B0604020202020204" charset="0"/>
                          <a:ea typeface="ＭＳ Ｐゴシック" charset="0"/>
                          <a:cs typeface="Arial" charset="0"/>
                        </a:rPr>
                        <a:t>Rail squats or cracks can quickly become dangerous and are a major concern for rail authorities around the world.</a:t>
                      </a: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chemeClr val="accent1">
                            <a:tint val="20000"/>
                          </a:schemeClr>
                        </a:gs>
                        <a:gs pos="100000">
                          <a:schemeClr val="accent1">
                            <a:lumMod val="20000"/>
                            <a:lumOff val="80000"/>
                            <a:alpha val="0"/>
                          </a:schemeClr>
                        </a:gs>
                      </a:gsLst>
                      <a:lin ang="0" scaled="1"/>
                      <a:tileRect/>
                    </a:gradFill>
                  </a:tcPr>
                </a:tc>
              </a:tr>
              <a:tr h="414066">
                <a:tc>
                  <a:txBody>
                    <a:bodyPr/>
                    <a:lstStyle/>
                    <a:p>
                      <a:r>
                        <a:rPr lang="en-AU" sz="2000" b="1" dirty="0" smtClean="0">
                          <a:solidFill>
                            <a:schemeClr val="bg1"/>
                          </a:solidFill>
                          <a:latin typeface="Poppins" panose="020B0604020202020204" charset="0"/>
                          <a:ea typeface="ＭＳ Ｐゴシック" charset="0"/>
                          <a:cs typeface="Poppins" panose="020B0604020202020204" charset="0"/>
                        </a:rPr>
                        <a:t>Approach</a:t>
                      </a:r>
                      <a:endParaRPr lang="en-US" sz="2000" dirty="0">
                        <a:latin typeface="Poppins" panose="020B0604020202020204" charset="0"/>
                        <a:cs typeface="Poppins" panose="020B0604020202020204"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25000">
                          <a:srgbClr val="4F81BD"/>
                        </a:gs>
                        <a:gs pos="100000">
                          <a:schemeClr val="accent1">
                            <a:alpha val="0"/>
                          </a:schemeClr>
                        </a:gs>
                      </a:gsLst>
                      <a:lin ang="0" scaled="1"/>
                      <a:tileRect/>
                    </a:gradFill>
                  </a:tcPr>
                </a:tc>
              </a:tr>
              <a:tr h="1391873">
                <a:tc>
                  <a:txBody>
                    <a:bodyPr/>
                    <a:lstStyle/>
                    <a:p>
                      <a:r>
                        <a:rPr lang="en-AU" sz="1800" dirty="0" smtClean="0">
                          <a:latin typeface="Fira Sans" panose="020B0604020202020204" charset="0"/>
                          <a:ea typeface="ＭＳ Ｐゴシック" charset="0"/>
                          <a:cs typeface="Arial" charset="0"/>
                        </a:rPr>
                        <a:t>Using neutron diffraction, squats were tested providing information about their structure and how far atoms can be stretched apart, identifying how </a:t>
                      </a:r>
                      <a:br>
                        <a:rPr lang="en-AU" sz="1800" dirty="0" smtClean="0">
                          <a:latin typeface="Fira Sans" panose="020B0604020202020204" charset="0"/>
                          <a:ea typeface="ＭＳ Ｐゴシック" charset="0"/>
                          <a:cs typeface="Arial" charset="0"/>
                        </a:rPr>
                      </a:br>
                      <a:r>
                        <a:rPr lang="en-AU" sz="1800" dirty="0" smtClean="0">
                          <a:latin typeface="Fira Sans" panose="020B0604020202020204" charset="0"/>
                          <a:ea typeface="ＭＳ Ｐゴシック" charset="0"/>
                          <a:cs typeface="Arial" charset="0"/>
                        </a:rPr>
                        <a:t>and where a material may potentially break.</a:t>
                      </a:r>
                      <a:endParaRPr lang="en-AU" sz="1800" dirty="0">
                        <a:latin typeface="Fira Sans" panose="020B0604020202020204" charset="0"/>
                        <a:ea typeface="ＭＳ Ｐゴシック" charset="0"/>
                        <a:cs typeface="Arial"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chemeClr val="accent1">
                            <a:tint val="20000"/>
                          </a:schemeClr>
                        </a:gs>
                        <a:gs pos="100000">
                          <a:schemeClr val="accent1">
                            <a:lumMod val="20000"/>
                            <a:lumOff val="80000"/>
                            <a:alpha val="0"/>
                          </a:schemeClr>
                        </a:gs>
                      </a:gsLst>
                      <a:lin ang="0" scaled="1"/>
                      <a:tileRect/>
                    </a:gradFill>
                  </a:tcPr>
                </a:tc>
              </a:tr>
              <a:tr h="414066">
                <a:tc>
                  <a:txBody>
                    <a:bodyPr/>
                    <a:lstStyle/>
                    <a:p>
                      <a:r>
                        <a:rPr lang="en-AU" sz="2000" b="1" dirty="0" smtClean="0">
                          <a:solidFill>
                            <a:schemeClr val="bg1"/>
                          </a:solidFill>
                          <a:latin typeface="Poppins" panose="020B0604020202020204" charset="0"/>
                          <a:ea typeface="ＭＳ Ｐゴシック" charset="0"/>
                          <a:cs typeface="Poppins" panose="020B0604020202020204" charset="0"/>
                        </a:rPr>
                        <a:t>Benefit</a:t>
                      </a:r>
                      <a:endParaRPr lang="en-US" sz="2000" dirty="0">
                        <a:latin typeface="Poppins" panose="020B0604020202020204" charset="0"/>
                        <a:cs typeface="Poppins" panose="020B0604020202020204"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25000">
                          <a:srgbClr val="4F81BD"/>
                        </a:gs>
                        <a:gs pos="100000">
                          <a:schemeClr val="accent1">
                            <a:alpha val="0"/>
                          </a:schemeClr>
                        </a:gs>
                      </a:gsLst>
                      <a:lin ang="0" scaled="1"/>
                      <a:tileRect/>
                    </a:gradFill>
                  </a:tcPr>
                </a:tc>
              </a:tr>
              <a:tr h="865141">
                <a:tc>
                  <a:txBody>
                    <a:bodyPr/>
                    <a:lstStyle/>
                    <a:p>
                      <a:r>
                        <a:rPr lang="en-AU" sz="1800" dirty="0" smtClean="0">
                          <a:latin typeface="Fira Sans" panose="020B0604020202020204" charset="0"/>
                          <a:ea typeface="ＭＳ Ｐゴシック" charset="0"/>
                          <a:cs typeface="Arial" charset="0"/>
                        </a:rPr>
                        <a:t>The research could improve the manufacturing </a:t>
                      </a:r>
                      <a:br>
                        <a:rPr lang="en-AU" sz="1800" dirty="0" smtClean="0">
                          <a:latin typeface="Fira Sans" panose="020B0604020202020204" charset="0"/>
                          <a:ea typeface="ＭＳ Ｐゴシック" charset="0"/>
                          <a:cs typeface="Arial" charset="0"/>
                        </a:rPr>
                      </a:br>
                      <a:r>
                        <a:rPr lang="en-AU" sz="1800" dirty="0" smtClean="0">
                          <a:latin typeface="Fira Sans" panose="020B0604020202020204" charset="0"/>
                          <a:ea typeface="ＭＳ Ｐゴシック" charset="0"/>
                          <a:cs typeface="Arial" charset="0"/>
                        </a:rPr>
                        <a:t>and service of rail tracks.</a:t>
                      </a:r>
                      <a:endParaRPr lang="en-AU" sz="1800" dirty="0">
                        <a:latin typeface="Fira Sans" panose="020B0604020202020204" charset="0"/>
                        <a:ea typeface="ＭＳ Ｐゴシック" charset="0"/>
                        <a:cs typeface="Arial"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chemeClr val="accent1">
                            <a:tint val="20000"/>
                          </a:schemeClr>
                        </a:gs>
                        <a:gs pos="100000">
                          <a:schemeClr val="accent1">
                            <a:lumMod val="20000"/>
                            <a:lumOff val="80000"/>
                            <a:alpha val="0"/>
                          </a:schemeClr>
                        </a:gs>
                      </a:gsLst>
                      <a:lin ang="0" scaled="1"/>
                      <a:tileRect/>
                    </a:gradFill>
                  </a:tcPr>
                </a:tc>
              </a:tr>
            </a:tbl>
          </a:graphicData>
        </a:graphic>
      </p:graphicFrame>
      <p:sp>
        <p:nvSpPr>
          <p:cNvPr id="62470" name="TextBox 5"/>
          <p:cNvSpPr txBox="1">
            <a:spLocks noChangeArrowheads="1"/>
          </p:cNvSpPr>
          <p:nvPr/>
        </p:nvSpPr>
        <p:spPr bwMode="auto">
          <a:xfrm>
            <a:off x="281354" y="6165850"/>
            <a:ext cx="11566769"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5A9B"/>
              </a:buClr>
              <a:buFont typeface="Arial" charset="0"/>
              <a:buChar char="•"/>
              <a:defRPr sz="2800">
                <a:solidFill>
                  <a:srgbClr val="595959"/>
                </a:solidFill>
                <a:latin typeface="Arial" charset="0"/>
                <a:ea typeface="ＭＳ Ｐゴシック" pitchFamily="34" charset="-128"/>
                <a:cs typeface="Arial" charset="0"/>
              </a:defRPr>
            </a:lvl1pPr>
            <a:lvl2pPr marL="742950" indent="-285750" eaLnBrk="0" hangingPunct="0">
              <a:spcBef>
                <a:spcPct val="20000"/>
              </a:spcBef>
              <a:buClr>
                <a:srgbClr val="005A9B"/>
              </a:buClr>
              <a:buFont typeface="Arial" charset="0"/>
              <a:buChar char="–"/>
              <a:defRPr sz="2600">
                <a:solidFill>
                  <a:srgbClr val="595959"/>
                </a:solidFill>
                <a:latin typeface="Arial" charset="0"/>
                <a:ea typeface="ＭＳ Ｐゴシック" pitchFamily="34" charset="-128"/>
                <a:cs typeface="Arial" charset="0"/>
              </a:defRPr>
            </a:lvl2pPr>
            <a:lvl3pPr marL="1143000" indent="-228600" eaLnBrk="0" hangingPunct="0">
              <a:spcBef>
                <a:spcPct val="20000"/>
              </a:spcBef>
              <a:buClr>
                <a:srgbClr val="005A9B"/>
              </a:buClr>
              <a:buFont typeface="Arial" charset="0"/>
              <a:buChar char="•"/>
              <a:defRPr sz="2200">
                <a:solidFill>
                  <a:srgbClr val="595959"/>
                </a:solidFill>
                <a:latin typeface="Arial" charset="0"/>
                <a:ea typeface="ＭＳ Ｐゴシック" pitchFamily="34" charset="-128"/>
                <a:cs typeface="Arial" charset="0"/>
              </a:defRPr>
            </a:lvl3pPr>
            <a:lvl4pPr marL="1600200" indent="-228600" eaLnBrk="0" hangingPunct="0">
              <a:spcBef>
                <a:spcPct val="20000"/>
              </a:spcBef>
              <a:buClr>
                <a:srgbClr val="005A9B"/>
              </a:buClr>
              <a:buFont typeface="Arial" charset="0"/>
              <a:buChar char="–"/>
              <a:defRPr sz="2000">
                <a:solidFill>
                  <a:srgbClr val="595959"/>
                </a:solidFill>
                <a:latin typeface="Arial" charset="0"/>
                <a:ea typeface="ＭＳ Ｐゴシック" pitchFamily="34" charset="-128"/>
                <a:cs typeface="Arial" charset="0"/>
              </a:defRPr>
            </a:lvl4pPr>
            <a:lvl5pPr marL="2057400" indent="-228600" eaLnBrk="0" hangingPunct="0">
              <a:spcBef>
                <a:spcPct val="20000"/>
              </a:spcBef>
              <a:buClr>
                <a:srgbClr val="005A9B"/>
              </a:buClr>
              <a:buFont typeface="Arial" charset="0"/>
              <a:buChar char="»"/>
              <a:defRPr sz="2000">
                <a:solidFill>
                  <a:srgbClr val="595959"/>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9pPr>
          </a:lstStyle>
          <a:p>
            <a:pPr eaLnBrk="1" hangingPunct="1">
              <a:spcBef>
                <a:spcPct val="0"/>
              </a:spcBef>
              <a:buClrTx/>
              <a:buFontTx/>
              <a:buNone/>
            </a:pPr>
            <a:r>
              <a:rPr lang="en-AU" altLang="en-US" sz="1800" b="1" i="1" dirty="0">
                <a:solidFill>
                  <a:srgbClr val="005A9B"/>
                </a:solidFill>
                <a:latin typeface="Poppins" panose="020B0604020202020204" charset="0"/>
                <a:cs typeface="Poppins" panose="020B0604020202020204" charset="0"/>
              </a:rPr>
              <a:t>Collaborators</a:t>
            </a:r>
            <a:r>
              <a:rPr lang="en-AU" altLang="en-US" sz="2000" b="1" i="1" dirty="0">
                <a:solidFill>
                  <a:schemeClr val="tx1"/>
                </a:solidFill>
              </a:rPr>
              <a:t/>
            </a:r>
            <a:br>
              <a:rPr lang="en-AU" altLang="en-US" sz="2000" b="1" i="1" dirty="0">
                <a:solidFill>
                  <a:schemeClr val="tx1"/>
                </a:solidFill>
              </a:rPr>
            </a:br>
            <a:r>
              <a:rPr lang="en-AU" altLang="en-US" sz="1600" i="1" dirty="0">
                <a:solidFill>
                  <a:schemeClr val="tx1"/>
                </a:solidFill>
                <a:latin typeface="Fira Sans" panose="020B0604020202020204" charset="0"/>
              </a:rPr>
              <a:t>RailCorp and The University of Queensland</a:t>
            </a:r>
          </a:p>
        </p:txBody>
      </p:sp>
    </p:spTree>
    <p:extLst>
      <p:ext uri="{BB962C8B-B14F-4D97-AF65-F5344CB8AC3E}">
        <p14:creationId xmlns:p14="http://schemas.microsoft.com/office/powerpoint/2010/main" val="1784804757"/>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NSTO Main Content">
  <a:themeElements>
    <a:clrScheme name="">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70835900-DB24-1E4B-9B40-D34C4D8F1E42}" vid="{D16FAA05-3DA8-F14D-842C-EFB52E22212E}"/>
    </a:ext>
  </a:extLst>
</a:theme>
</file>

<file path=ppt/theme/theme2.xml><?xml version="1.0" encoding="utf-8"?>
<a:theme xmlns:a="http://schemas.openxmlformats.org/drawingml/2006/main" name="ANSTO Blue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70835900-DB24-1E4B-9B40-D34C4D8F1E42}" vid="{E3F1BEE3-0D6F-0A43-BF38-EF93417307AD}"/>
    </a:ext>
  </a:extLst>
</a:theme>
</file>

<file path=ppt/theme/theme3.xml><?xml version="1.0" encoding="utf-8"?>
<a:theme xmlns:a="http://schemas.openxmlformats.org/drawingml/2006/main" name="ANSTO Dark blue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70835900-DB24-1E4B-9B40-D34C4D8F1E42}" vid="{0187362D-D8D4-7748-9442-5A3F9C811044}"/>
    </a:ext>
  </a:extLst>
</a:theme>
</file>

<file path=ppt/theme/theme4.xml><?xml version="1.0" encoding="utf-8"?>
<a:theme xmlns:a="http://schemas.openxmlformats.org/drawingml/2006/main" name="ANSTO Teal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70835900-DB24-1E4B-9B40-D34C4D8F1E42}" vid="{45049870-FAC7-D541-8A40-EF1B244BC2EA}"/>
    </a:ext>
  </a:extLst>
</a:theme>
</file>

<file path=ppt/theme/theme5.xml><?xml version="1.0" encoding="utf-8"?>
<a:theme xmlns:a="http://schemas.openxmlformats.org/drawingml/2006/main" name="ANSTO Thank you slide">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5" id="{70835900-DB24-1E4B-9B40-D34C4D8F1E42}" vid="{AFDF4BAD-DAD5-664B-9F2B-BE4D436AC10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ANSTO-Template-CorpFonts-2018-16x9</Template>
  <TotalTime>16</TotalTime>
  <Words>243</Words>
  <Application>Microsoft Office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vt:i4>
      </vt:variant>
    </vt:vector>
  </HeadingPairs>
  <TitlesOfParts>
    <vt:vector size="13" baseType="lpstr">
      <vt:lpstr>Arial</vt:lpstr>
      <vt:lpstr>Wingdings</vt:lpstr>
      <vt:lpstr>Fira Sans Light</vt:lpstr>
      <vt:lpstr>ＭＳ Ｐゴシック</vt:lpstr>
      <vt:lpstr>Calibri</vt:lpstr>
      <vt:lpstr>Fira Sans</vt:lpstr>
      <vt:lpstr>Poppins</vt:lpstr>
      <vt:lpstr>ANSTO Main Content</vt:lpstr>
      <vt:lpstr>ANSTO Blue slides</vt:lpstr>
      <vt:lpstr>ANSTO Dark blue slides</vt:lpstr>
      <vt:lpstr>ANSTO Teal slides</vt:lpstr>
      <vt:lpstr>ANSTO Thank you slide</vt:lpstr>
      <vt:lpstr>Helping keep our railways safe</vt:lpstr>
    </vt:vector>
  </TitlesOfParts>
  <Company>ANSTO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dc:title>
  <dc:creator>BURNS, Vanessa</dc:creator>
  <cp:lastModifiedBy>BURNS, Vanessa</cp:lastModifiedBy>
  <cp:revision>11</cp:revision>
  <dcterms:created xsi:type="dcterms:W3CDTF">2018-11-23T04:26:35Z</dcterms:created>
  <dcterms:modified xsi:type="dcterms:W3CDTF">2018-11-23T04:59:06Z</dcterms:modified>
</cp:coreProperties>
</file>