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2" r:id="rId1"/>
    <p:sldMasterId id="2147483672" r:id="rId2"/>
    <p:sldMasterId id="2147483677" r:id="rId3"/>
    <p:sldMasterId id="2147483680" r:id="rId4"/>
    <p:sldMasterId id="2147483683" r:id="rId5"/>
  </p:sldMasterIdLst>
  <p:notesMasterIdLst>
    <p:notesMasterId r:id="rId7"/>
  </p:notesMasterIdLst>
  <p:sldIdLst>
    <p:sldId id="280" r:id="rId6"/>
  </p:sldIdLst>
  <p:sldSz cx="12192000" cy="6858000"/>
  <p:notesSz cx="6858000" cy="9144000"/>
  <p:embeddedFontLst>
    <p:embeddedFont>
      <p:font typeface="Fira Sans ExtraLight" panose="020B0604020202020204" charset="0"/>
      <p:regular r:id="rId8"/>
      <p:italic r:id="rId9"/>
    </p:embeddedFont>
    <p:embeddedFont>
      <p:font typeface="Fira Sans Light" panose="020B0604020202020204" charset="0"/>
      <p:regular r:id="rId10"/>
      <p:italic r:id="rId11"/>
    </p:embeddedFont>
    <p:embeddedFont>
      <p:font typeface="ＭＳ Ｐゴシック" panose="020B0600070205080204" pitchFamily="34" charset="-128"/>
      <p:regular r:id="rId12"/>
    </p:embeddedFont>
    <p:embeddedFont>
      <p:font typeface="Poppins Light" panose="020B0604020202020204" charset="0"/>
      <p:regular r:id="rId13"/>
      <p:italic r:id="rId14"/>
    </p:embeddedFont>
    <p:embeddedFont>
      <p:font typeface="Calibri" panose="020F0502020204030204" pitchFamily="34" charset="0"/>
      <p:regular r:id="rId15"/>
      <p:bold r:id="rId16"/>
      <p:italic r:id="rId17"/>
      <p:boldItalic r:id="rId18"/>
    </p:embeddedFont>
    <p:embeddedFont>
      <p:font typeface="Fira Sans" panose="020B0604020202020204" charset="0"/>
      <p:regular r:id="rId19"/>
      <p:bold r:id="rId20"/>
      <p:italic r:id="rId21"/>
      <p:boldItalic r:id="rId22"/>
    </p:embeddedFont>
    <p:embeddedFont>
      <p:font typeface="Poppins" panose="020B060402020202020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B8B2"/>
    <a:srgbClr val="006C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2"/>
    <p:restoredTop sz="88418" autoAdjust="0"/>
  </p:normalViewPr>
  <p:slideViewPr>
    <p:cSldViewPr snapToGrid="0" snapToObjects="1">
      <p:cViewPr varScale="1">
        <p:scale>
          <a:sx n="71" d="100"/>
          <a:sy n="71" d="100"/>
        </p:scale>
        <p:origin x="-990"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26" Type="http://schemas.openxmlformats.org/officeDocument/2006/relationships/font" Target="fonts/font19.fntdata"/><Relationship Id="rId3" Type="http://schemas.openxmlformats.org/officeDocument/2006/relationships/slideMaster" Target="slideMasters/slideMaster3.xml"/><Relationship Id="rId21" Type="http://schemas.openxmlformats.org/officeDocument/2006/relationships/font" Target="fonts/font14.fntdata"/><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5"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font" Target="fonts/font9.fntdata"/><Relationship Id="rId20" Type="http://schemas.openxmlformats.org/officeDocument/2006/relationships/font" Target="fonts/font1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font" Target="fonts/font4.fntdata"/><Relationship Id="rId24" Type="http://schemas.openxmlformats.org/officeDocument/2006/relationships/font" Target="fonts/font17.fntdata"/><Relationship Id="rId5" Type="http://schemas.openxmlformats.org/officeDocument/2006/relationships/slideMaster" Target="slideMasters/slideMaster5.xml"/><Relationship Id="rId15" Type="http://schemas.openxmlformats.org/officeDocument/2006/relationships/font" Target="fonts/font8.fntdata"/><Relationship Id="rId23" Type="http://schemas.openxmlformats.org/officeDocument/2006/relationships/font" Target="fonts/font16.fntdata"/><Relationship Id="rId28" Type="http://schemas.openxmlformats.org/officeDocument/2006/relationships/viewProps" Target="viewProps.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font" Target="fonts/font1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43F0C5-9C1C-4633-AB3E-6E2E1BB87875}" type="datetimeFigureOut">
              <a:rPr lang="en-AU" smtClean="0"/>
              <a:t>23/11/2018</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B09635-CD04-43A1-9FF2-92BCA1B31F01}" type="slidenum">
              <a:rPr lang="en-AU" smtClean="0"/>
              <a:t>‹#›</a:t>
            </a:fld>
            <a:endParaRPr lang="en-AU"/>
          </a:p>
        </p:txBody>
      </p:sp>
    </p:spTree>
    <p:extLst>
      <p:ext uri="{BB962C8B-B14F-4D97-AF65-F5344CB8AC3E}">
        <p14:creationId xmlns:p14="http://schemas.microsoft.com/office/powerpoint/2010/main" val="3587947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dirty="0" smtClean="0">
                <a:latin typeface="Poppins" panose="020B0604020202020204" charset="0"/>
                <a:ea typeface="ＭＳ Ｐゴシック" pitchFamily="34" charset="-128"/>
                <a:cs typeface="Poppins" panose="020B0604020202020204" charset="0"/>
              </a:rPr>
              <a:t>Really ‘green’ technology</a:t>
            </a:r>
          </a:p>
          <a:p>
            <a:r>
              <a:rPr lang="en-AU" altLang="en-US" dirty="0" smtClean="0">
                <a:latin typeface="Poppins" panose="020B0604020202020204" charset="0"/>
                <a:ea typeface="ＭＳ Ｐゴシック" pitchFamily="34" charset="-128"/>
                <a:cs typeface="Poppins" panose="020B0604020202020204" charset="0"/>
              </a:rPr>
              <a:t>A ‘green technology’ of the leafy variety developed by ANSTO could potentially remove metal contamination from soils and deliver a boon for the agricultural sector and benefits for human health and the environment. </a:t>
            </a:r>
          </a:p>
          <a:p>
            <a:endParaRPr lang="en-AU" altLang="en-US" dirty="0" smtClean="0">
              <a:ea typeface="ＭＳ Ｐゴシック" pitchFamily="34" charset="-128"/>
            </a:endParaRPr>
          </a:p>
          <a:p>
            <a:r>
              <a:rPr lang="en-AU" altLang="en-US" dirty="0" err="1" smtClean="0">
                <a:ea typeface="ＭＳ Ｐゴシック" pitchFamily="34" charset="-128"/>
              </a:rPr>
              <a:t>Microanalytical</a:t>
            </a:r>
            <a:r>
              <a:rPr lang="en-AU" altLang="en-US" dirty="0" smtClean="0">
                <a:ea typeface="ＭＳ Ｐゴシック" pitchFamily="34" charset="-128"/>
              </a:rPr>
              <a:t> techniques provide new insight into the understanding of biological and environmental processes, such as metal hyper-accumulation in plants.</a:t>
            </a:r>
          </a:p>
          <a:p>
            <a:endParaRPr lang="en-AU" altLang="en-US" dirty="0" smtClean="0">
              <a:ea typeface="ＭＳ Ｐゴシック" pitchFamily="34" charset="-128"/>
            </a:endParaRPr>
          </a:p>
          <a:p>
            <a:r>
              <a:rPr lang="en-AU" altLang="en-US" dirty="0" smtClean="0">
                <a:ea typeface="ＭＳ Ｐゴシック" pitchFamily="34" charset="-128"/>
              </a:rPr>
              <a:t>Measuring the elemental distribution in different plant tissue types, such as leaves, stems and roots can help us understand the strategies plants employ to tolerate high concentrations of metals, such as nickel and cobalt.</a:t>
            </a:r>
          </a:p>
          <a:p>
            <a:endParaRPr lang="en-AU" altLang="en-US" dirty="0" smtClean="0">
              <a:ea typeface="ＭＳ Ｐゴシック" pitchFamily="34" charset="-128"/>
            </a:endParaRPr>
          </a:p>
          <a:p>
            <a:r>
              <a:rPr lang="en-AU" altLang="en-US" dirty="0" smtClean="0">
                <a:ea typeface="ＭＳ Ｐゴシック" pitchFamily="34" charset="-128"/>
              </a:rPr>
              <a:t>Some plants have the potential to be used to remove metal contamination from soils, a process known as </a:t>
            </a:r>
            <a:r>
              <a:rPr lang="en-AU" altLang="en-US" dirty="0" err="1" smtClean="0">
                <a:ea typeface="ＭＳ Ｐゴシック" pitchFamily="34" charset="-128"/>
              </a:rPr>
              <a:t>phyto</a:t>
            </a:r>
            <a:r>
              <a:rPr lang="en-AU" altLang="en-US" dirty="0" smtClean="0">
                <a:ea typeface="ＭＳ Ｐゴシック" pitchFamily="34" charset="-128"/>
              </a:rPr>
              <a:t>-remediation, and help</a:t>
            </a:r>
          </a:p>
          <a:p>
            <a:r>
              <a:rPr lang="en-AU" altLang="en-US" dirty="0" smtClean="0">
                <a:ea typeface="ＭＳ Ｐゴシック" pitchFamily="34" charset="-128"/>
              </a:rPr>
              <a:t>repair contaminated environments.</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2BFF2999-B7D8-4182-A204-D370D6BE757D}" type="slidenum">
              <a:rPr lang="en-AU" altLang="en-US" smtClean="0">
                <a:solidFill>
                  <a:srgbClr val="000000"/>
                </a:solidFill>
                <a:latin typeface="Arial" charset="0"/>
              </a:rPr>
              <a:pPr eaLnBrk="1" hangingPunct="1">
                <a:spcBef>
                  <a:spcPct val="0"/>
                </a:spcBef>
              </a:pPr>
              <a:t>1</a:t>
            </a:fld>
            <a:endParaRPr lang="en-AU" altLang="en-US" smtClean="0">
              <a:solidFill>
                <a:srgbClr val="000000"/>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lvl1pPr algn="ctr">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 xmlns:a16="http://schemas.microsoft.com/office/drawing/2014/main" id="{51B83ED6-62A2-CD4D-AA98-221CF8A492FF}"/>
              </a:ext>
            </a:extLst>
          </p:cNvPr>
          <p:cNvSpPr/>
          <p:nvPr userDrawn="1"/>
        </p:nvSpPr>
        <p:spPr>
          <a:xfrm>
            <a:off x="5763359" y="3713155"/>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315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Left Pic-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549661" y="1988840"/>
            <a:ext cx="4079631" cy="3989859"/>
          </a:xfrm>
        </p:spPr>
        <p:txBody>
          <a:bodyPr rtlCol="0">
            <a:normAutofit/>
          </a:bodyPr>
          <a:lstStyle/>
          <a:p>
            <a:pPr lvl="0"/>
            <a:endParaRPr lang="en-US" noProof="0" smtClean="0"/>
          </a:p>
        </p:txBody>
      </p:sp>
      <p:sp>
        <p:nvSpPr>
          <p:cNvPr id="6" name="Text Placeholder 5"/>
          <p:cNvSpPr>
            <a:spLocks noGrp="1"/>
          </p:cNvSpPr>
          <p:nvPr>
            <p:ph type="body" sz="quarter" idx="11"/>
          </p:nvPr>
        </p:nvSpPr>
        <p:spPr>
          <a:xfrm>
            <a:off x="844062" y="1988840"/>
            <a:ext cx="6096000" cy="3989859"/>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Title 1"/>
          <p:cNvSpPr>
            <a:spLocks noGrp="1"/>
          </p:cNvSpPr>
          <p:nvPr>
            <p:ph type="title"/>
          </p:nvPr>
        </p:nvSpPr>
        <p:spPr>
          <a:xfrm>
            <a:off x="0" y="404664"/>
            <a:ext cx="12192000" cy="1143000"/>
          </a:xfrm>
        </p:spPr>
        <p:txBody>
          <a:bodyPr/>
          <a:lstStyle/>
          <a:p>
            <a:r>
              <a:rPr lang="en-AU" smtClean="0"/>
              <a:t>Click to edit Master title style</a:t>
            </a:r>
            <a:endParaRPr lang="en-US"/>
          </a:p>
        </p:txBody>
      </p:sp>
      <p:sp>
        <p:nvSpPr>
          <p:cNvPr id="5" name="Footer Placeholder 4"/>
          <p:cNvSpPr>
            <a:spLocks noGrp="1"/>
          </p:cNvSpPr>
          <p:nvPr>
            <p:ph type="ftr" sz="quarter" idx="12"/>
          </p:nvPr>
        </p:nvSpPr>
        <p:spPr>
          <a:xfrm>
            <a:off x="1752600" y="6356351"/>
            <a:ext cx="6736862" cy="365125"/>
          </a:xfrm>
          <a:prstGeom prst="rect">
            <a:avLst/>
          </a:prstGeom>
        </p:spPr>
        <p:txBody>
          <a:bodyPr vert="horz" lIns="91440" tIns="45720" rIns="91440" bIns="45720" rtlCol="0" anchor="ctr"/>
          <a:lstStyle>
            <a:lvl1pPr algn="ctr">
              <a:defRPr sz="1200">
                <a:solidFill>
                  <a:prstClr val="black">
                    <a:lumMod val="50000"/>
                    <a:lumOff val="50000"/>
                  </a:prstClr>
                </a:solidFill>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3"/>
          </p:nvPr>
        </p:nvSpPr>
        <p:spPr>
          <a:xfrm>
            <a:off x="423986" y="6354764"/>
            <a:ext cx="1041399"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defRPr>
            </a:lvl1pPr>
          </a:lstStyle>
          <a:p>
            <a:pPr>
              <a:defRPr/>
            </a:pPr>
            <a:fld id="{74115266-DE17-41FE-A904-AD2385C0B85B}" type="slidenum">
              <a:rPr lang="en-US"/>
              <a:pPr>
                <a:defRPr/>
              </a:pPr>
              <a:t>‹#›</a:t>
            </a:fld>
            <a:endParaRPr lang="en-US"/>
          </a:p>
        </p:txBody>
      </p:sp>
    </p:spTree>
    <p:extLst>
      <p:ext uri="{BB962C8B-B14F-4D97-AF65-F5344CB8AC3E}">
        <p14:creationId xmlns:p14="http://schemas.microsoft.com/office/powerpoint/2010/main" val="2253052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7064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206409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935214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224449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2">
                    <a:lumMod val="20000"/>
                    <a:lumOff val="8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2">
                    <a:lumMod val="20000"/>
                    <a:lumOff val="8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2">
                    <a:lumMod val="20000"/>
                    <a:lumOff val="8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60604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2">
                    <a:lumMod val="20000"/>
                    <a:lumOff val="8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417760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96923A-B50F-2A44-9C76-3C9FFD0F8EFB}"/>
              </a:ext>
            </a:extLst>
          </p:cNvPr>
          <p:cNvSpPr>
            <a:spLocks noGrp="1"/>
          </p:cNvSpPr>
          <p:nvPr>
            <p:ph type="ctrTitle"/>
          </p:nvPr>
        </p:nvSpPr>
        <p:spPr>
          <a:xfrm>
            <a:off x="767070" y="1343988"/>
            <a:ext cx="9144000" cy="2165973"/>
          </a:xfrm>
        </p:spPr>
        <p:txBody>
          <a:bodyPr lIns="0" anchor="b"/>
          <a:lstStyle>
            <a:lvl1pPr algn="l">
              <a:defRPr sz="6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671524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 xmlns:a16="http://schemas.microsoft.com/office/drawing/2014/main" id="{51B83ED6-62A2-CD4D-AA98-221CF8A492FF}"/>
              </a:ext>
            </a:extLst>
          </p:cNvPr>
          <p:cNvSpPr/>
          <p:nvPr userDrawn="1"/>
        </p:nvSpPr>
        <p:spPr>
          <a:xfrm>
            <a:off x="411183"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21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49449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277826" y="1600200"/>
            <a:ext cx="559699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085211" y="1600200"/>
            <a:ext cx="5497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
        <p:nvSpPr>
          <p:cNvPr id="8" name="Rectangle 7">
            <a:extLst>
              <a:ext uri="{FF2B5EF4-FFF2-40B4-BE49-F238E27FC236}">
                <a16:creationId xmlns="" xmlns:a16="http://schemas.microsoft.com/office/drawing/2014/main" id="{51B83ED6-62A2-CD4D-AA98-221CF8A492FF}"/>
              </a:ext>
            </a:extLst>
          </p:cNvPr>
          <p:cNvSpPr/>
          <p:nvPr userDrawn="1"/>
        </p:nvSpPr>
        <p:spPr>
          <a:xfrm>
            <a:off x="435459"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035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277826" y="1535113"/>
            <a:ext cx="57181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77826" y="2174875"/>
            <a:ext cx="57181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AD4C762F-CA59-49E8-B588-821B631C7A3E}" type="datetimeFigureOut">
              <a:rPr lang="en-AU" smtClean="0"/>
              <a:t>23/11/2018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93842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AD4C762F-CA59-49E8-B588-821B631C7A3E}" type="datetimeFigureOut">
              <a:rPr lang="en-AU" smtClean="0"/>
              <a:t>23/11/2018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80931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C762F-CA59-49E8-B588-821B631C7A3E}" type="datetimeFigureOut">
              <a:rPr lang="en-AU" smtClean="0"/>
              <a:t>23/11/2018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1092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326284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121152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17.xml"/><Relationship Id="rId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b">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tx1">
                    <a:tint val="75000"/>
                  </a:schemeClr>
                </a:solidFill>
                <a:latin typeface="Fira Sans" panose="020B0604020202020204" charset="0"/>
              </a:defRPr>
            </a:lvl1pPr>
          </a:lstStyle>
          <a:p>
            <a:fld id="{AD4C762F-CA59-49E8-B588-821B631C7A3E}" type="datetimeFigureOut">
              <a:rPr lang="en-AU" smtClean="0"/>
              <a:pPr/>
              <a:t>23/11/2018</a:t>
            </a:fld>
            <a:endParaRPr lang="en-AU" dirty="0"/>
          </a:p>
        </p:txBody>
      </p:sp>
      <p:sp>
        <p:nvSpPr>
          <p:cNvPr id="5" name="Footer Placeholder 4"/>
          <p:cNvSpPr>
            <a:spLocks noGrp="1"/>
          </p:cNvSpPr>
          <p:nvPr>
            <p:ph type="ftr" sz="quarter" idx="3"/>
          </p:nvPr>
        </p:nvSpPr>
        <p:spPr>
          <a:xfrm>
            <a:off x="1747880" y="6356350"/>
            <a:ext cx="6934873" cy="365125"/>
          </a:xfrm>
          <a:prstGeom prst="rect">
            <a:avLst/>
          </a:prstGeom>
        </p:spPr>
        <p:txBody>
          <a:bodyPr vert="horz" lIns="91440" tIns="45720" rIns="91440" bIns="45720" rtlCol="0" anchor="ctr"/>
          <a:lstStyle>
            <a:lvl1pPr algn="ctr">
              <a:defRPr sz="1200" b="1">
                <a:solidFill>
                  <a:schemeClr val="tx1">
                    <a:tint val="75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tx1">
                    <a:tint val="75000"/>
                  </a:schemeClr>
                </a:solidFill>
                <a:latin typeface="Fira Sans" panose="020B0604020202020204" charset="0"/>
              </a:defRPr>
            </a:lvl1pPr>
          </a:lstStyle>
          <a:p>
            <a:fld id="{9094B4EA-4D9F-48E4-A7D5-A43E4F5E8708}" type="slidenum">
              <a:rPr lang="en-AU" smtClean="0"/>
              <a:pPr/>
              <a:t>‹#›</a:t>
            </a:fld>
            <a:endParaRPr lang="en-AU"/>
          </a:p>
        </p:txBody>
      </p:sp>
      <p:pic>
        <p:nvPicPr>
          <p:cNvPr id="7" name="Picture 6">
            <a:extLst>
              <a:ext uri="{FF2B5EF4-FFF2-40B4-BE49-F238E27FC236}">
                <a16:creationId xmlns="" xmlns:a16="http://schemas.microsoft.com/office/drawing/2014/main" id="{14878D25-3F1C-7E42-AAEF-2D256F7A1091}"/>
              </a:ext>
            </a:extLst>
          </p:cNvPr>
          <p:cNvPicPr>
            <a:picLocks noChangeAspect="1"/>
          </p:cNvPicPr>
          <p:nvPr/>
        </p:nvPicPr>
        <p:blipFill>
          <a:blip r:embed="rId12"/>
          <a:stretch>
            <a:fillRect/>
          </a:stretch>
        </p:blipFill>
        <p:spPr>
          <a:xfrm>
            <a:off x="9601200" y="5591048"/>
            <a:ext cx="2590800" cy="1266952"/>
          </a:xfrm>
          <a:prstGeom prst="rect">
            <a:avLst/>
          </a:prstGeom>
        </p:spPr>
      </p:pic>
      <p:pic>
        <p:nvPicPr>
          <p:cNvPr id="8" name="Picture 7">
            <a:extLst>
              <a:ext uri="{FF2B5EF4-FFF2-40B4-BE49-F238E27FC236}">
                <a16:creationId xmlns="" xmlns:a16="http://schemas.microsoft.com/office/drawing/2014/main" id="{FD9CDF7B-6094-D341-91FD-53AA2397D9EC}"/>
              </a:ext>
            </a:extLst>
          </p:cNvPr>
          <p:cNvPicPr>
            <a:picLocks noChangeAspect="1"/>
          </p:cNvPicPr>
          <p:nvPr/>
        </p:nvPicPr>
        <p:blipFill rotWithShape="1">
          <a:blip r:embed="rId13"/>
          <a:srcRect l="35794"/>
          <a:stretch/>
        </p:blipFill>
        <p:spPr>
          <a:xfrm>
            <a:off x="10693400" y="6320878"/>
            <a:ext cx="1352296" cy="430853"/>
          </a:xfrm>
          <a:prstGeom prst="rect">
            <a:avLst/>
          </a:prstGeom>
        </p:spPr>
      </p:pic>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
            <a:ext cx="12192000" cy="96600"/>
          </a:xfrm>
          <a:prstGeom prst="rect">
            <a:avLst/>
          </a:prstGeom>
        </p:spPr>
      </p:pic>
    </p:spTree>
    <p:extLst>
      <p:ext uri="{BB962C8B-B14F-4D97-AF65-F5344CB8AC3E}">
        <p14:creationId xmlns:p14="http://schemas.microsoft.com/office/powerpoint/2010/main" val="40148418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89" r:id="rId10"/>
  </p:sldLayoutIdLst>
  <p:txStyles>
    <p:titleStyle>
      <a:lvl1pPr algn="l" defTabSz="914400" rtl="0" eaLnBrk="1" latinLnBrk="0" hangingPunct="1">
        <a:spcBef>
          <a:spcPct val="0"/>
        </a:spcBef>
        <a:buNone/>
        <a:defRPr sz="4400" b="1" kern="1200" spc="-100" baseline="0">
          <a:solidFill>
            <a:schemeClr val="tx1">
              <a:lumMod val="75000"/>
              <a:lumOff val="25000"/>
            </a:schemeClr>
          </a:solidFill>
          <a:latin typeface="Poppins" panose="020B0604020202020204" charset="0"/>
          <a:ea typeface="+mj-ea"/>
          <a:cs typeface="Poppins" panose="020B0604020202020204" charset="0"/>
        </a:defRPr>
      </a:lvl1pPr>
    </p:titleStyle>
    <p:bodyStyle>
      <a:lvl1pPr marL="268288" indent="-268288" algn="l" defTabSz="914400" rtl="0" eaLnBrk="1" latinLnBrk="0" hangingPunct="1">
        <a:spcBef>
          <a:spcPct val="20000"/>
        </a:spcBef>
        <a:buClr>
          <a:srgbClr val="47B8B2"/>
        </a:buClr>
        <a:buFont typeface="Wingdings" panose="05000000000000000000" pitchFamily="2" charset="2"/>
        <a:buChar char="§"/>
        <a:defRPr sz="3200" kern="1200" spc="-50" baseline="0">
          <a:solidFill>
            <a:schemeClr val="tx1"/>
          </a:solidFill>
          <a:latin typeface="Fira Sans" panose="020B0604020202020204" charset="0"/>
          <a:ea typeface="+mn-ea"/>
          <a:cs typeface="+mn-cs"/>
        </a:defRPr>
      </a:lvl1pPr>
      <a:lvl2pPr marL="742950" indent="-285750" algn="l" defTabSz="914400" rtl="0" eaLnBrk="1" latinLnBrk="0" hangingPunct="1">
        <a:spcBef>
          <a:spcPct val="20000"/>
        </a:spcBef>
        <a:buClr>
          <a:schemeClr val="tx1">
            <a:lumMod val="50000"/>
            <a:lumOff val="50000"/>
          </a:schemeClr>
        </a:buClr>
        <a:buFont typeface="Wingdings" panose="05000000000000000000" pitchFamily="2" charset="2"/>
        <a:buChar char="§"/>
        <a:defRPr sz="2800" kern="1200" spc="-50" baseline="0">
          <a:solidFill>
            <a:schemeClr val="tx1"/>
          </a:solidFill>
          <a:latin typeface="Fira Sans" panose="020B0604020202020204" charset="0"/>
          <a:ea typeface="+mn-ea"/>
          <a:cs typeface="+mn-cs"/>
        </a:defRPr>
      </a:lvl2pPr>
      <a:lvl3pPr marL="1143000" indent="-228600" algn="l" defTabSz="914400" rtl="0" eaLnBrk="1" latinLnBrk="0" hangingPunct="1">
        <a:spcBef>
          <a:spcPct val="20000"/>
        </a:spcBef>
        <a:buClr>
          <a:schemeClr val="tx1">
            <a:lumMod val="50000"/>
            <a:lumOff val="50000"/>
          </a:schemeClr>
        </a:buClr>
        <a:buFont typeface="Fira Sans" panose="020B0604020202020204" charset="0"/>
        <a:buChar char="›"/>
        <a:defRPr sz="2400" kern="1200" spc="-50" baseline="0">
          <a:solidFill>
            <a:schemeClr val="tx1"/>
          </a:solidFill>
          <a:latin typeface="Fira Sans" panose="020B0604020202020204" charset="0"/>
          <a:ea typeface="+mn-ea"/>
          <a:cs typeface="+mn-cs"/>
        </a:defRPr>
      </a:lvl3pPr>
      <a:lvl4pPr marL="1600200" indent="-228600"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4pPr>
      <a:lvl5pPr marL="1971675" indent="-142875"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1"/>
          </a:xfrm>
          <a:prstGeom prst="rect">
            <a:avLst/>
          </a:prstGeom>
        </p:spPr>
      </p:pic>
      <p:pic>
        <p:nvPicPr>
          <p:cNvPr id="7" name="Picture 6">
            <a:extLst>
              <a:ext uri="{FF2B5EF4-FFF2-40B4-BE49-F238E27FC236}">
                <a16:creationId xmlns="" xmlns:a16="http://schemas.microsoft.com/office/drawing/2014/main"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0" y="5591048"/>
            <a:ext cx="2590800" cy="1266952"/>
          </a:xfrm>
          <a:prstGeom prst="rect">
            <a:avLst/>
          </a:prstGeom>
        </p:spPr>
      </p:pic>
      <p:pic>
        <p:nvPicPr>
          <p:cNvPr id="8" name="Picture 7">
            <a:extLst>
              <a:ext uri="{FF2B5EF4-FFF2-40B4-BE49-F238E27FC236}">
                <a16:creationId xmlns="" xmlns:a16="http://schemas.microsoft.com/office/drawing/2014/main"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3657346065"/>
      </p:ext>
    </p:extLst>
  </p:cSld>
  <p:clrMap bg1="lt1" tx1="dk1" bg2="lt2" tx2="dk2" accent1="accent1" accent2="accent2" accent3="accent3" accent4="accent4" accent5="accent5" accent6="accent6" hlink="hlink" folHlink="folHlink"/>
  <p:sldLayoutIdLst>
    <p:sldLayoutId id="2147483673" r:id="rId1"/>
    <p:sldLayoutId id="2147483676"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1"/>
          </a:xfrm>
          <a:prstGeom prst="rect">
            <a:avLst/>
          </a:prstGeom>
        </p:spPr>
      </p:pic>
      <p:pic>
        <p:nvPicPr>
          <p:cNvPr id="7" name="Picture 6">
            <a:extLst>
              <a:ext uri="{FF2B5EF4-FFF2-40B4-BE49-F238E27FC236}">
                <a16:creationId xmlns="" xmlns:a16="http://schemas.microsoft.com/office/drawing/2014/main"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1" y="5591048"/>
            <a:ext cx="2590797" cy="1266951"/>
          </a:xfrm>
          <a:prstGeom prst="rect">
            <a:avLst/>
          </a:prstGeom>
        </p:spPr>
      </p:pic>
      <p:pic>
        <p:nvPicPr>
          <p:cNvPr id="8" name="Picture 7">
            <a:extLst>
              <a:ext uri="{FF2B5EF4-FFF2-40B4-BE49-F238E27FC236}">
                <a16:creationId xmlns="" xmlns:a16="http://schemas.microsoft.com/office/drawing/2014/main"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610838139"/>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0"/>
          </a:xfrm>
          <a:prstGeom prst="rect">
            <a:avLst/>
          </a:prstGeom>
        </p:spPr>
      </p:pic>
      <p:pic>
        <p:nvPicPr>
          <p:cNvPr id="7" name="Picture 6">
            <a:extLst>
              <a:ext uri="{FF2B5EF4-FFF2-40B4-BE49-F238E27FC236}">
                <a16:creationId xmlns="" xmlns:a16="http://schemas.microsoft.com/office/drawing/2014/main"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1" y="5591048"/>
            <a:ext cx="2590797" cy="1266951"/>
          </a:xfrm>
          <a:prstGeom prst="rect">
            <a:avLst/>
          </a:prstGeom>
        </p:spPr>
      </p:pic>
      <p:pic>
        <p:nvPicPr>
          <p:cNvPr id="8" name="Picture 7">
            <a:extLst>
              <a:ext uri="{FF2B5EF4-FFF2-40B4-BE49-F238E27FC236}">
                <a16:creationId xmlns="" xmlns:a16="http://schemas.microsoft.com/office/drawing/2014/main"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2">
                    <a:lumMod val="20000"/>
                    <a:lumOff val="8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2">
                    <a:lumMod val="20000"/>
                    <a:lumOff val="8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2">
                    <a:lumMod val="20000"/>
                    <a:lumOff val="8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1138516902"/>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2">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2">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2">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789282CE-23A7-9C45-A239-5C7364034395}"/>
              </a:ext>
            </a:extLst>
          </p:cNvPr>
          <p:cNvPicPr>
            <a:picLocks noChangeAspect="1"/>
          </p:cNvPicPr>
          <p:nvPr/>
        </p:nvPicPr>
        <p:blipFill rotWithShape="1">
          <a:blip r:embed="rId3"/>
          <a:srcRect t="6004" b="20014"/>
          <a:stretch/>
        </p:blipFill>
        <p:spPr>
          <a:xfrm>
            <a:off x="0" y="0"/>
            <a:ext cx="12203528" cy="6858000"/>
          </a:xfrm>
          <a:prstGeom prst="rect">
            <a:avLst/>
          </a:prstGeom>
        </p:spPr>
      </p:pic>
      <p:pic>
        <p:nvPicPr>
          <p:cNvPr id="8" name="Picture 7">
            <a:extLst>
              <a:ext uri="{FF2B5EF4-FFF2-40B4-BE49-F238E27FC236}">
                <a16:creationId xmlns="" xmlns:a16="http://schemas.microsoft.com/office/drawing/2014/main" id="{0827FABC-47BC-5E42-BDF5-9E184B44EEE8}"/>
              </a:ext>
            </a:extLst>
          </p:cNvPr>
          <p:cNvPicPr>
            <a:picLocks noChangeAspect="1"/>
          </p:cNvPicPr>
          <p:nvPr/>
        </p:nvPicPr>
        <p:blipFill>
          <a:blip r:embed="rId4"/>
          <a:stretch>
            <a:fillRect/>
          </a:stretch>
        </p:blipFill>
        <p:spPr>
          <a:xfrm>
            <a:off x="6784851" y="5579163"/>
            <a:ext cx="5015148" cy="1025938"/>
          </a:xfrm>
          <a:prstGeom prst="rect">
            <a:avLst/>
          </a:prstGeom>
        </p:spPr>
      </p:pic>
      <p:sp>
        <p:nvSpPr>
          <p:cNvPr id="2" name="Title Placeholder 1">
            <a:extLst>
              <a:ext uri="{FF2B5EF4-FFF2-40B4-BE49-F238E27FC236}">
                <a16:creationId xmlns="" xmlns:a16="http://schemas.microsoft.com/office/drawing/2014/main" id="{9EFBC827-767A-EB45-A727-C2A2F6C37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a:extLst>
              <a:ext uri="{FF2B5EF4-FFF2-40B4-BE49-F238E27FC236}">
                <a16:creationId xmlns="" xmlns:a16="http://schemas.microsoft.com/office/drawing/2014/main" id="{2E1BD145-B6AE-9B45-8E40-2E6CCAD25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9126063"/>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b="1" i="0" kern="1200" spc="-150">
          <a:solidFill>
            <a:schemeClr val="bg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150">
          <a:solidFill>
            <a:schemeClr val="accent3">
              <a:lumMod val="40000"/>
              <a:lumOff val="60000"/>
            </a:schemeClr>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150">
          <a:solidFill>
            <a:schemeClr val="accent3">
              <a:lumMod val="40000"/>
              <a:lumOff val="60000"/>
            </a:schemeClr>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150">
          <a:solidFill>
            <a:schemeClr val="accent3">
              <a:lumMod val="40000"/>
              <a:lumOff val="60000"/>
            </a:schemeClr>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1"/>
          <p:cNvSpPr txBox="1">
            <a:spLocks noChangeArrowheads="1"/>
          </p:cNvSpPr>
          <p:nvPr/>
        </p:nvSpPr>
        <p:spPr bwMode="auto">
          <a:xfrm>
            <a:off x="867508" y="1163638"/>
            <a:ext cx="505069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endParaRPr lang="en-AU" altLang="en-US" sz="1800">
              <a:solidFill>
                <a:srgbClr val="000000"/>
              </a:solidFill>
            </a:endParaRPr>
          </a:p>
        </p:txBody>
      </p:sp>
      <p:sp>
        <p:nvSpPr>
          <p:cNvPr id="7" name="Title 6"/>
          <p:cNvSpPr>
            <a:spLocks noGrp="1"/>
          </p:cNvSpPr>
          <p:nvPr>
            <p:ph type="title"/>
          </p:nvPr>
        </p:nvSpPr>
        <p:spPr>
          <a:xfrm>
            <a:off x="0" y="206189"/>
            <a:ext cx="12192000" cy="1143000"/>
          </a:xfrm>
        </p:spPr>
        <p:txBody>
          <a:bodyPr/>
          <a:lstStyle/>
          <a:p>
            <a:pPr>
              <a:defRPr/>
            </a:pPr>
            <a:r>
              <a:rPr lang="en-AU" dirty="0" smtClean="0">
                <a:ea typeface="ＭＳ Ｐゴシック" pitchFamily="34" charset="-128"/>
              </a:rPr>
              <a:t>Really </a:t>
            </a:r>
            <a:r>
              <a:rPr lang="en-AU" altLang="en-US" dirty="0" smtClean="0">
                <a:ea typeface="ＭＳ Ｐゴシック" pitchFamily="34" charset="-128"/>
              </a:rPr>
              <a:t>‘</a:t>
            </a:r>
            <a:r>
              <a:rPr lang="en-AU" dirty="0" smtClean="0">
                <a:ea typeface="ＭＳ Ｐゴシック" pitchFamily="34" charset="-128"/>
              </a:rPr>
              <a:t>green</a:t>
            </a:r>
            <a:r>
              <a:rPr lang="en-AU" altLang="en-US" dirty="0" smtClean="0">
                <a:ea typeface="ＭＳ Ｐゴシック" pitchFamily="34" charset="-128"/>
              </a:rPr>
              <a:t>’</a:t>
            </a:r>
            <a:r>
              <a:rPr lang="en-AU" dirty="0" smtClean="0">
                <a:ea typeface="ＭＳ Ｐゴシック" pitchFamily="34" charset="-128"/>
              </a:rPr>
              <a:t> technology</a:t>
            </a:r>
          </a:p>
        </p:txBody>
      </p:sp>
      <p:graphicFrame>
        <p:nvGraphicFramePr>
          <p:cNvPr id="8" name="Table 7"/>
          <p:cNvGraphicFramePr>
            <a:graphicFrameLocks noGrp="1"/>
          </p:cNvGraphicFramePr>
          <p:nvPr>
            <p:extLst>
              <p:ext uri="{D42A27DB-BD31-4B8C-83A1-F6EECF244321}">
                <p14:modId xmlns:p14="http://schemas.microsoft.com/office/powerpoint/2010/main" val="3521966316"/>
              </p:ext>
            </p:extLst>
          </p:nvPr>
        </p:nvGraphicFramePr>
        <p:xfrm>
          <a:off x="282325" y="1733484"/>
          <a:ext cx="7355894" cy="4471955"/>
        </p:xfrm>
        <a:graphic>
          <a:graphicData uri="http://schemas.openxmlformats.org/drawingml/2006/table">
            <a:tbl>
              <a:tblPr>
                <a:tableStyleId>{5C22544A-7EE6-4342-B048-85BDC9FD1C3A}</a:tableStyleId>
              </a:tblPr>
              <a:tblGrid>
                <a:gridCol w="7355894"/>
              </a:tblGrid>
              <a:tr h="370840">
                <a:tc>
                  <a:txBody>
                    <a:bodyPr/>
                    <a:lstStyle/>
                    <a:p>
                      <a:pPr marL="0" indent="0"/>
                      <a:r>
                        <a:rPr lang="en-AU" sz="2000" b="1" dirty="0" smtClean="0">
                          <a:solidFill>
                            <a:schemeClr val="bg1"/>
                          </a:solidFill>
                          <a:latin typeface="Poppins" panose="020B0604020202020204" charset="0"/>
                          <a:ea typeface="ＭＳ Ｐゴシック" charset="0"/>
                          <a:cs typeface="Poppins" panose="020B0604020202020204" charset="0"/>
                        </a:rPr>
                        <a:t>Problem</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763347">
                <a:tc>
                  <a:txBody>
                    <a:bodyPr/>
                    <a:lstStyle/>
                    <a:p>
                      <a:r>
                        <a:rPr lang="en-AU" sz="1800" dirty="0" smtClean="0">
                          <a:latin typeface="Fira Sans" panose="020B0604020202020204" charset="0"/>
                          <a:ea typeface="ＭＳ Ｐゴシック" charset="0"/>
                          <a:cs typeface="Arial" charset="0"/>
                        </a:rPr>
                        <a:t>Many soils are contaminated with metals, affecting agriculture, human health and the environment.</a:t>
                      </a:r>
                      <a:endParaRPr lang="en-AU" sz="1800" dirty="0">
                        <a:latin typeface="Fira Sans" panose="020B0604020202020204" charset="0"/>
                        <a:ea typeface="ＭＳ Ｐゴシック" charset="0"/>
                        <a:cs typeface="Arial"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r h="370840">
                <a:tc>
                  <a:txBody>
                    <a:bodyPr/>
                    <a:lstStyle/>
                    <a:p>
                      <a:r>
                        <a:rPr lang="en-AU" sz="2000" b="1" dirty="0" smtClean="0">
                          <a:solidFill>
                            <a:schemeClr val="bg1"/>
                          </a:solidFill>
                          <a:latin typeface="Poppins" panose="020B0604020202020204" charset="0"/>
                          <a:ea typeface="ＭＳ Ｐゴシック" charset="0"/>
                          <a:cs typeface="Poppins" panose="020B0604020202020204" charset="0"/>
                        </a:rPr>
                        <a:t>Approach</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1619984">
                <a:tc>
                  <a:txBody>
                    <a:bodyPr/>
                    <a:lstStyle/>
                    <a:p>
                      <a:r>
                        <a:rPr lang="en-AU" sz="1800" dirty="0" smtClean="0">
                          <a:latin typeface="Fira Sans" panose="020B0604020202020204" charset="0"/>
                          <a:ea typeface="ＭＳ Ｐゴシック" charset="0"/>
                          <a:cs typeface="Arial" charset="0"/>
                        </a:rPr>
                        <a:t>Some plants have the potential to remove metal contamination from soils. Measuring the elemental distribution using </a:t>
                      </a:r>
                      <a:r>
                        <a:rPr lang="en-AU" sz="1800" dirty="0" err="1" smtClean="0">
                          <a:latin typeface="Fira Sans" panose="020B0604020202020204" charset="0"/>
                          <a:ea typeface="ＭＳ Ｐゴシック" charset="0"/>
                          <a:cs typeface="Arial" charset="0"/>
                        </a:rPr>
                        <a:t>microanalytical</a:t>
                      </a:r>
                      <a:r>
                        <a:rPr lang="en-AU" sz="1800" dirty="0" smtClean="0">
                          <a:latin typeface="Fira Sans" panose="020B0604020202020204" charset="0"/>
                          <a:ea typeface="ＭＳ Ｐゴシック" charset="0"/>
                          <a:cs typeface="Arial" charset="0"/>
                        </a:rPr>
                        <a:t> techniques can help understand the strategies plants employ to tolerate high concentrations of metals.</a:t>
                      </a:r>
                      <a:endParaRPr lang="en-AU" sz="1800" dirty="0">
                        <a:latin typeface="Fira Sans" panose="020B0604020202020204" charset="0"/>
                        <a:ea typeface="ＭＳ Ｐゴシック" charset="0"/>
                        <a:cs typeface="Arial"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r h="370840">
                <a:tc>
                  <a:txBody>
                    <a:bodyPr/>
                    <a:lstStyle/>
                    <a:p>
                      <a:r>
                        <a:rPr lang="en-AU" sz="2000" b="1" dirty="0" smtClean="0">
                          <a:solidFill>
                            <a:schemeClr val="bg1"/>
                          </a:solidFill>
                          <a:latin typeface="Poppins" panose="020B0604020202020204" charset="0"/>
                          <a:ea typeface="ＭＳ Ｐゴシック" charset="0"/>
                          <a:cs typeface="Poppins" panose="020B0604020202020204" charset="0"/>
                        </a:rPr>
                        <a:t>Benefit</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899904">
                <a:tc>
                  <a:txBody>
                    <a:bodyPr/>
                    <a:lstStyle/>
                    <a:p>
                      <a:r>
                        <a:rPr lang="en-AU" sz="1800" dirty="0" smtClean="0">
                          <a:latin typeface="Fira Sans" panose="020B0604020202020204" charset="0"/>
                          <a:ea typeface="ＭＳ Ｐゴシック" charset="0"/>
                          <a:cs typeface="Arial" charset="0"/>
                        </a:rPr>
                        <a:t>The research could help develop methods for repairing contaminated soils.</a:t>
                      </a:r>
                      <a:endParaRPr lang="en-AU" sz="1800" dirty="0">
                        <a:solidFill>
                          <a:schemeClr val="tx1"/>
                        </a:solidFill>
                        <a:latin typeface="Fira Sans" panose="020B0604020202020204" charset="0"/>
                        <a:ea typeface="ＭＳ Ｐゴシック" charset="0"/>
                        <a:cs typeface="Arial"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bl>
          </a:graphicData>
        </a:graphic>
      </p:graphicFrame>
      <p:pic>
        <p:nvPicPr>
          <p:cNvPr id="62469" name="Picture 2" descr="Pla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8219" y="1347788"/>
            <a:ext cx="3095354" cy="485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8360306"/>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NSTO Main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STO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NSTO Dark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NSTO Teal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NSTO Thank you slide">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ANSTO-Presentation-Template (002).potx" id="{184A31D5-91C8-40B3-A59B-7452EB64DD6C}" vid="{3F5CB8C6-FE16-4A31-8484-8F89EA4ED7B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Powerpoint-2018 (16)</Template>
  <TotalTime>26</TotalTime>
  <Words>196</Words>
  <Application>Microsoft Office PowerPoint</Application>
  <PresentationFormat>Custom</PresentationFormat>
  <Paragraphs>17</Paragraphs>
  <Slides>1</Slides>
  <Notes>1</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vt:i4>
      </vt:variant>
    </vt:vector>
  </HeadingPairs>
  <TitlesOfParts>
    <vt:vector size="15" baseType="lpstr">
      <vt:lpstr>Arial</vt:lpstr>
      <vt:lpstr>Wingdings</vt:lpstr>
      <vt:lpstr>Fira Sans ExtraLight</vt:lpstr>
      <vt:lpstr>Fira Sans Light</vt:lpstr>
      <vt:lpstr>ＭＳ Ｐゴシック</vt:lpstr>
      <vt:lpstr>Poppins Light</vt:lpstr>
      <vt:lpstr>Calibri</vt:lpstr>
      <vt:lpstr>Fira Sans</vt:lpstr>
      <vt:lpstr>Poppins</vt:lpstr>
      <vt:lpstr>ANSTO Main Content</vt:lpstr>
      <vt:lpstr>ANSTO Blue slides</vt:lpstr>
      <vt:lpstr>ANSTO Dark blue slides</vt:lpstr>
      <vt:lpstr>ANSTO Teal slides</vt:lpstr>
      <vt:lpstr>ANSTO Thank you slide</vt:lpstr>
      <vt:lpstr>Really ‘green’ technology</vt:lpstr>
    </vt:vector>
  </TitlesOfParts>
  <Company>ANSTO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 Case Studies</dc:title>
  <dc:creator>BURNS, Vanessa</dc:creator>
  <cp:lastModifiedBy>BURNS, Vanessa</cp:lastModifiedBy>
  <cp:revision>9</cp:revision>
  <dcterms:created xsi:type="dcterms:W3CDTF">2018-11-01T04:51:28Z</dcterms:created>
  <dcterms:modified xsi:type="dcterms:W3CDTF">2018-11-23T05:13:45Z</dcterms:modified>
</cp:coreProperties>
</file>