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2" r:id="rId1"/>
    <p:sldMasterId id="2147483672" r:id="rId2"/>
    <p:sldMasterId id="2147483677" r:id="rId3"/>
    <p:sldMasterId id="2147483680" r:id="rId4"/>
    <p:sldMasterId id="2147483683" r:id="rId5"/>
  </p:sldMasterIdLst>
  <p:notesMasterIdLst>
    <p:notesMasterId r:id="rId7"/>
  </p:notesMasterIdLst>
  <p:sldIdLst>
    <p:sldId id="279" r:id="rId6"/>
  </p:sldIdLst>
  <p:sldSz cx="12192000" cy="6858000"/>
  <p:notesSz cx="6858000" cy="9144000"/>
  <p:embeddedFontLst>
    <p:embeddedFont>
      <p:font typeface="Fira Sans" panose="020B0604020202020204" charset="0"/>
      <p:regular r:id="rId8"/>
      <p:bold r:id="rId9"/>
      <p:italic r:id="rId10"/>
      <p:bold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Fira Sans Light" panose="020B0604020202020204" charset="0"/>
      <p:regular r:id="rId16"/>
      <p:italic r:id="rId17"/>
    </p:embeddedFont>
    <p:embeddedFont>
      <p:font typeface="ＭＳ Ｐゴシック" panose="020B0600070205080204" pitchFamily="34" charset="-128"/>
      <p:regular r:id="rId18"/>
    </p:embeddedFont>
    <p:embeddedFont>
      <p:font typeface="Poppins Light" panose="020B0604020202020204" charset="0"/>
      <p:regular r:id="rId19"/>
      <p:italic r:id="rId20"/>
    </p:embeddedFont>
    <p:embeddedFont>
      <p:font typeface="Fira Sans ExtraLight" panose="020B0604020202020204" charset="0"/>
      <p:regular r:id="rId21"/>
      <p:italic r:id="rId22"/>
    </p:embeddedFont>
    <p:embeddedFont>
      <p:font typeface="Poppins" panose="020B06040202020202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8B2"/>
    <a:srgbClr val="006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2"/>
    <p:restoredTop sz="88418" autoAdjust="0"/>
  </p:normalViewPr>
  <p:slideViewPr>
    <p:cSldViewPr snapToGrid="0" snapToObjects="1">
      <p:cViewPr varScale="1">
        <p:scale>
          <a:sx n="103" d="100"/>
          <a:sy n="103" d="100"/>
        </p:scale>
        <p:origin x="-10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4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3F0C5-9C1C-4633-AB3E-6E2E1BB87875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09635-CD04-43A1-9FF2-92BCA1B31F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7947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922" y="4343218"/>
            <a:ext cx="5485759" cy="434175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AU" sz="1000" b="1" dirty="0" smtClean="0">
                <a:latin typeface="+mj-lt"/>
              </a:rPr>
              <a:t>Key point - We have partnered with the mining industry for 30 years</a:t>
            </a:r>
            <a:endParaRPr lang="en-US" sz="10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endParaRPr lang="en-US" sz="10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r>
              <a:rPr lang="en-US" sz="1000" dirty="0" smtClean="0">
                <a:latin typeface="+mj-lt"/>
              </a:rPr>
              <a:t>ANSTO</a:t>
            </a:r>
            <a:r>
              <a:rPr lang="ja-JP" altLang="en-US" sz="1000" dirty="0" smtClean="0">
                <a:latin typeface="+mj-lt"/>
              </a:rPr>
              <a:t>’</a:t>
            </a:r>
            <a:r>
              <a:rPr lang="en-US" altLang="ja-JP" sz="1000" dirty="0" smtClean="0">
                <a:latin typeface="+mj-lt"/>
              </a:rPr>
              <a:t>s expertise is employed by many different industry groups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altLang="ja-JP" sz="1000" dirty="0" smtClean="0">
                <a:latin typeface="+mj-lt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r>
              <a:rPr lang="en-US" sz="1000" dirty="0" smtClean="0">
                <a:latin typeface="+mj-lt"/>
              </a:rPr>
              <a:t>For over 30 years, ANSTO Minerals has been a lead consultancy for the uranium and rare earths mining sector.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endParaRPr lang="en-US" sz="10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r>
              <a:rPr lang="en-AU" sz="1000" dirty="0" smtClean="0">
                <a:latin typeface="+mj-lt"/>
              </a:rPr>
              <a:t>ANSTO</a:t>
            </a:r>
            <a:r>
              <a:rPr lang="en-AU" altLang="en-US" sz="1000" dirty="0" smtClean="0">
                <a:latin typeface="+mj-lt"/>
              </a:rPr>
              <a:t>’</a:t>
            </a:r>
            <a:r>
              <a:rPr lang="en-AU" sz="1000" dirty="0" smtClean="0">
                <a:latin typeface="+mj-lt"/>
              </a:rPr>
              <a:t>s highly successful silicon irradiation business provides silicon used in high end electronic devices such as a hybrid cars and </a:t>
            </a:r>
            <a:r>
              <a:rPr lang="en-AU" sz="1000" dirty="0" err="1" smtClean="0">
                <a:latin typeface="+mj-lt"/>
              </a:rPr>
              <a:t>highspeed</a:t>
            </a:r>
            <a:endParaRPr lang="en-AU" sz="1000" dirty="0" smtClean="0">
              <a:latin typeface="+mj-lt"/>
            </a:endParaRPr>
          </a:p>
          <a:p>
            <a:pPr>
              <a:defRPr/>
            </a:pPr>
            <a:r>
              <a:rPr lang="en-AU" sz="1000" dirty="0" smtClean="0">
                <a:latin typeface="+mj-lt"/>
              </a:rPr>
              <a:t>trains.</a:t>
            </a:r>
            <a:endParaRPr lang="en-US" sz="10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endParaRPr lang="en-US" sz="1000" dirty="0" smtClean="0">
              <a:solidFill>
                <a:srgbClr val="FF00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r>
              <a:rPr lang="en-US" sz="1000" dirty="0" smtClean="0">
                <a:latin typeface="+mj-lt"/>
              </a:rPr>
              <a:t>Through our </a:t>
            </a:r>
            <a:r>
              <a:rPr lang="en-US" altLang="ja-JP" sz="1000" dirty="0" smtClean="0">
                <a:latin typeface="+mj-lt"/>
              </a:rPr>
              <a:t>irradiation facility GATRI (Gamma Technology Research Irradiator), we provide a comprehensive range of irradiation services to sterilize items for medical, health, industry, agriculture and research purposes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endParaRPr lang="en-AU" altLang="ja-JP" sz="1000" dirty="0" smtClean="0">
              <a:solidFill>
                <a:srgbClr val="FF00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r>
              <a:rPr lang="en-US" sz="1000" dirty="0" smtClean="0">
                <a:latin typeface="+mj-lt"/>
              </a:rPr>
              <a:t>Our </a:t>
            </a:r>
            <a:r>
              <a:rPr lang="en-US" altLang="ja-JP" sz="1000" dirty="0" smtClean="0">
                <a:latin typeface="+mj-lt"/>
              </a:rPr>
              <a:t>Business and </a:t>
            </a:r>
            <a:r>
              <a:rPr lang="en-US" altLang="ja-JP" sz="1000" dirty="0" err="1" smtClean="0">
                <a:latin typeface="+mj-lt"/>
              </a:rPr>
              <a:t>Commercialisation</a:t>
            </a:r>
            <a:r>
              <a:rPr lang="en-US" altLang="ja-JP" sz="1000" dirty="0" smtClean="0">
                <a:latin typeface="+mj-lt"/>
              </a:rPr>
              <a:t> team provides a conduit for industry to work with our scientists to develop new products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endParaRPr lang="en-US" altLang="ja-JP" sz="10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r>
              <a:rPr lang="en-US" sz="1000" dirty="0" smtClean="0">
                <a:latin typeface="+mj-lt"/>
              </a:rPr>
              <a:t>Our </a:t>
            </a:r>
            <a:r>
              <a:rPr lang="en-US" sz="1000" dirty="0" err="1" smtClean="0">
                <a:latin typeface="+mj-lt"/>
              </a:rPr>
              <a:t>Synroc</a:t>
            </a:r>
            <a:r>
              <a:rPr lang="en-US" sz="1000" dirty="0" smtClean="0">
                <a:latin typeface="+mj-lt"/>
              </a:rPr>
              <a:t> (synthetic rock) technology, developed by ANSTO, uses naturally occurring minerals that safety lock up radioactive waste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endParaRPr lang="en-AU" sz="10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r>
              <a:rPr lang="en-AU" sz="1000" dirty="0" smtClean="0">
                <a:latin typeface="+mj-lt"/>
              </a:rPr>
              <a:t>An ANSTO invention, Rapid </a:t>
            </a:r>
            <a:r>
              <a:rPr lang="en-AU" sz="1000" dirty="0" err="1" smtClean="0">
                <a:latin typeface="+mj-lt"/>
              </a:rPr>
              <a:t>Visco</a:t>
            </a:r>
            <a:r>
              <a:rPr lang="en-AU" sz="1000" dirty="0" smtClean="0">
                <a:latin typeface="+mj-lt"/>
              </a:rPr>
              <a:t> Analyser or </a:t>
            </a:r>
            <a:r>
              <a:rPr lang="en-AU" sz="1000" dirty="0" err="1" smtClean="0">
                <a:latin typeface="+mj-lt"/>
              </a:rPr>
              <a:t>nRVA</a:t>
            </a:r>
            <a:r>
              <a:rPr lang="en-AU" sz="1000" dirty="0" smtClean="0">
                <a:latin typeface="+mj-lt"/>
              </a:rPr>
              <a:t>, could revolutionise food manufacturing processes by allowing manufacturers to make food more efficiently, with lower energy input and offer health benefits like helping counter bowel cancer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endParaRPr lang="en-AU" sz="10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r>
              <a:rPr lang="en-AU" sz="1000" dirty="0" smtClean="0">
                <a:latin typeface="+mj-lt"/>
              </a:rPr>
              <a:t>Most Australians own at least one Li-ion battery, usually in a device such as a mobile phone. Research by our scientists, using neutron diffraction, is helping to improve the performance of these batteries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endParaRPr lang="en-AU" sz="10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r>
              <a:rPr lang="en-AU" sz="1000" dirty="0" smtClean="0">
                <a:latin typeface="+mj-lt"/>
              </a:rPr>
              <a:t>A new software program developed by our researchers is being quickly snapped up by coal-fired power stations across the country to help improve their efficiency. The software, </a:t>
            </a:r>
            <a:r>
              <a:rPr lang="en-AU" altLang="en-US" sz="1000" dirty="0" smtClean="0">
                <a:latin typeface="+mj-lt"/>
              </a:rPr>
              <a:t>‘</a:t>
            </a:r>
            <a:r>
              <a:rPr lang="en-AU" sz="1000" dirty="0" err="1" smtClean="0">
                <a:latin typeface="+mj-lt"/>
              </a:rPr>
              <a:t>RemLife</a:t>
            </a:r>
            <a:r>
              <a:rPr lang="en-AU" altLang="en-US" sz="1000" dirty="0" smtClean="0">
                <a:latin typeface="+mj-lt"/>
              </a:rPr>
              <a:t>’</a:t>
            </a:r>
            <a:r>
              <a:rPr lang="en-AU" sz="1000" dirty="0" smtClean="0">
                <a:latin typeface="+mj-lt"/>
              </a:rPr>
              <a:t>, gauges the wear and tear of plant infrastructure and calculates the damage a power plant sustains during its operating cycle which allows prediction of how much longer plants can operate safely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endParaRPr lang="en-AU" sz="10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AU" sz="1000" i="1" dirty="0" smtClean="0">
                <a:latin typeface="+mj-lt"/>
              </a:rPr>
              <a:t>Photos clockwise from top left:  Drilling rig; handshake; open cut mine; operator loading a silicon ingot into the double transfer unit located on the side of the OPAL service pool; ANSTO Health staff member testing a nuclear medicine finished good; Hot-</a:t>
            </a:r>
            <a:r>
              <a:rPr lang="en-AU" sz="1000" i="1" dirty="0" err="1" smtClean="0">
                <a:latin typeface="+mj-lt"/>
              </a:rPr>
              <a:t>isostatic</a:t>
            </a:r>
            <a:r>
              <a:rPr lang="en-AU" sz="1000" i="1" dirty="0" smtClean="0">
                <a:latin typeface="+mj-lt"/>
              </a:rPr>
              <a:t> Pressing (HIP) technology sliced bread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C51BA4F-4838-41B3-85A1-F644C6B14607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1B83ED6-62A2-CD4D-AA98-221CF8A492FF}"/>
              </a:ext>
            </a:extLst>
          </p:cNvPr>
          <p:cNvSpPr/>
          <p:nvPr userDrawn="1"/>
        </p:nvSpPr>
        <p:spPr>
          <a:xfrm>
            <a:off x="5763359" y="3713155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1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6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409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214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44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044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760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70" y="1343988"/>
            <a:ext cx="9144000" cy="2165973"/>
          </a:xfrm>
        </p:spPr>
        <p:txBody>
          <a:bodyPr l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2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1B83ED6-62A2-CD4D-AA98-221CF8A492FF}"/>
              </a:ext>
            </a:extLst>
          </p:cNvPr>
          <p:cNvSpPr/>
          <p:nvPr userDrawn="1"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1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449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826" y="1600200"/>
            <a:ext cx="559699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5211" y="1600200"/>
            <a:ext cx="5497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B83ED6-62A2-CD4D-AA98-221CF8A492FF}"/>
              </a:ext>
            </a:extLst>
          </p:cNvPr>
          <p:cNvSpPr/>
          <p:nvPr userDrawn="1"/>
        </p:nvSpPr>
        <p:spPr>
          <a:xfrm>
            <a:off x="435459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3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535113"/>
            <a:ext cx="57181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826" y="2174875"/>
            <a:ext cx="57181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4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31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2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28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15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AD4C762F-CA59-49E8-B588-821B631C7A3E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7880" y="6356350"/>
            <a:ext cx="6934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9094B4EA-4D9F-48E4-A7D5-A43E4F5E870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878D25-3F1C-7E42-AAEF-2D256F7A10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9CDF7B-6094-D341-91FD-53AA2397D9E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tx1">
              <a:lumMod val="75000"/>
              <a:lumOff val="25000"/>
            </a:schemeClr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68288" indent="-268288" algn="l" defTabSz="914400" rtl="0" eaLnBrk="1" latinLnBrk="0" hangingPunct="1">
        <a:spcBef>
          <a:spcPct val="20000"/>
        </a:spcBef>
        <a:buClr>
          <a:srgbClr val="47B8B2"/>
        </a:buClr>
        <a:buFont typeface="Wingdings" panose="05000000000000000000" pitchFamily="2" charset="2"/>
        <a:buChar char="§"/>
        <a:defRPr sz="32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28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Fira Sans" panose="020B0604020202020204" charset="0"/>
        <a:buChar char="›"/>
        <a:defRPr sz="24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»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4pPr>
      <a:lvl5pPr marL="1971675" indent="-142875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­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573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083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851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9282CE-23A7-9C45-A239-5C73640343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4" b="20014"/>
          <a:stretch/>
        </p:blipFill>
        <p:spPr>
          <a:xfrm>
            <a:off x="0" y="0"/>
            <a:ext cx="1220352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27FABC-47BC-5E42-BDF5-9E184B44E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851" y="5579163"/>
            <a:ext cx="5015148" cy="102593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1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ea typeface="ＭＳ Ｐゴシック" pitchFamily="34" charset="-128"/>
                <a:cs typeface="Arial" charset="0"/>
              </a:rPr>
              <a:t>Supporting industry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08000" y="1600200"/>
            <a:ext cx="11027508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M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54" y="1835151"/>
            <a:ext cx="5814646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ilic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462" y="4302126"/>
            <a:ext cx="332153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ientis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54" y="3503614"/>
            <a:ext cx="2493108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ynro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40" y="3503614"/>
            <a:ext cx="3182815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Handshak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40" y="1835150"/>
            <a:ext cx="318281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MiningShaf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35150"/>
            <a:ext cx="3194539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Brea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72088"/>
            <a:ext cx="3194539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2129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theme/theme1.xml><?xml version="1.0" encoding="utf-8"?>
<a:theme xmlns:a="http://schemas.openxmlformats.org/drawingml/2006/main" name="ANSTO Main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STO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STO Dark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NSTO Teal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NSTO Thank you slid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NSTO-Presentation-Template (002).potx" id="{184A31D5-91C8-40B3-A59B-7452EB64DD6C}" vid="{3F5CB8C6-FE16-4A31-8484-8F89EA4ED7B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Powerpoint-2018 (16)</Template>
  <TotalTime>20</TotalTime>
  <Words>337</Words>
  <Application>Microsoft Office PowerPoint</Application>
  <PresentationFormat>Custom</PresentationFormat>
  <Paragraphs>24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</vt:i4>
      </vt:variant>
    </vt:vector>
  </HeadingPairs>
  <TitlesOfParts>
    <vt:vector size="15" baseType="lpstr">
      <vt:lpstr>Arial</vt:lpstr>
      <vt:lpstr>Fira Sans</vt:lpstr>
      <vt:lpstr>Calibri</vt:lpstr>
      <vt:lpstr>Fira Sans Light</vt:lpstr>
      <vt:lpstr>ＭＳ Ｐゴシック</vt:lpstr>
      <vt:lpstr>Wingdings</vt:lpstr>
      <vt:lpstr>Poppins Light</vt:lpstr>
      <vt:lpstr>Fira Sans ExtraLight</vt:lpstr>
      <vt:lpstr>Poppins</vt:lpstr>
      <vt:lpstr>ANSTO Main Content</vt:lpstr>
      <vt:lpstr>ANSTO Blue slides</vt:lpstr>
      <vt:lpstr>ANSTO Dark blue slides</vt:lpstr>
      <vt:lpstr>ANSTO Teal slides</vt:lpstr>
      <vt:lpstr>ANSTO Thank you slide</vt:lpstr>
      <vt:lpstr>Supporting industry</vt:lpstr>
    </vt:vector>
  </TitlesOfParts>
  <Company>ANSTO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 Case Studies</dc:title>
  <dc:creator>BURNS, Vanessa</dc:creator>
  <cp:lastModifiedBy>BURNS, Vanessa</cp:lastModifiedBy>
  <cp:revision>8</cp:revision>
  <dcterms:created xsi:type="dcterms:W3CDTF">2018-11-01T04:51:28Z</dcterms:created>
  <dcterms:modified xsi:type="dcterms:W3CDTF">2019-02-15T00:54:42Z</dcterms:modified>
</cp:coreProperties>
</file>