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2" r:id="rId1"/>
    <p:sldMasterId id="2147483672" r:id="rId2"/>
    <p:sldMasterId id="2147483677" r:id="rId3"/>
    <p:sldMasterId id="2147483680" r:id="rId4"/>
    <p:sldMasterId id="2147483683" r:id="rId5"/>
  </p:sldMasterIdLst>
  <p:notesMasterIdLst>
    <p:notesMasterId r:id="rId7"/>
  </p:notesMasterIdLst>
  <p:sldIdLst>
    <p:sldId id="287" r:id="rId6"/>
  </p:sldIdLst>
  <p:sldSz cx="12192000" cy="6858000"/>
  <p:notesSz cx="6858000" cy="9144000"/>
  <p:embeddedFontLst>
    <p:embeddedFont>
      <p:font typeface="Fira Sans Light" panose="020B0604020202020204" charset="0"/>
      <p:regular r:id="rId8"/>
      <p:italic r:id="rId9"/>
    </p:embeddedFont>
    <p:embeddedFont>
      <p:font typeface="ＭＳ Ｐゴシック" panose="020B0600070205080204" pitchFamily="34" charset="-128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Fira Sans" panose="020B0604020202020204" charset="0"/>
      <p:regular r:id="rId15"/>
      <p:bold r:id="rId16"/>
      <p:italic r:id="rId17"/>
      <p:boldItalic r:id="rId18"/>
    </p:embeddedFont>
    <p:embeddedFont>
      <p:font typeface="Poppins" panose="020B060402020202020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6164"/>
    <a:srgbClr val="146464"/>
    <a:srgbClr val="145F64"/>
    <a:srgbClr val="1D6164"/>
    <a:srgbClr val="2A6164"/>
    <a:srgbClr val="49BFBE"/>
    <a:srgbClr val="49BDBE"/>
    <a:srgbClr val="54BDBE"/>
    <a:srgbClr val="6ABDBE"/>
    <a:srgbClr val="0A17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31"/>
    <p:restoredTop sz="94671"/>
  </p:normalViewPr>
  <p:slideViewPr>
    <p:cSldViewPr snapToGrid="0" snapToObjects="1">
      <p:cViewPr varScale="1">
        <p:scale>
          <a:sx n="81" d="100"/>
          <a:sy n="81" d="100"/>
        </p:scale>
        <p:origin x="-70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font" Target="fonts/font4.fntdata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font" Target="fonts/font8.fntdata"/><Relationship Id="rId23" Type="http://schemas.openxmlformats.org/officeDocument/2006/relationships/presProps" Target="presProp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Master" Target="slideMasters/slideMaster4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C5B37-73E9-437D-845B-19F9975AF5C6}" type="datetimeFigureOut">
              <a:rPr lang="en-AU" smtClean="0"/>
              <a:t>23/11/2018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736BB8-5CCB-4994-B151-B1557335F2F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6252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AU" altLang="en-US" b="1" smtClean="0">
                <a:ea typeface="ＭＳ Ｐゴシック" pitchFamily="34" charset="-128"/>
              </a:rPr>
              <a:t>The potential of battery power</a:t>
            </a:r>
          </a:p>
          <a:p>
            <a:r>
              <a:rPr lang="en-AU" altLang="en-US" smtClean="0">
                <a:ea typeface="ＭＳ Ｐゴシック" pitchFamily="34" charset="-128"/>
              </a:rPr>
              <a:t>In theory, lithium batteries should run forever providing an infinite power source for our electronic devices and potentially one day - electric cars. The problem is that a number of factors inhibit their performance during charge and use.</a:t>
            </a:r>
          </a:p>
          <a:p>
            <a:endParaRPr lang="en-AU" altLang="en-US" smtClean="0">
              <a:ea typeface="ＭＳ Ｐゴシック" pitchFamily="34" charset="-128"/>
            </a:endParaRPr>
          </a:p>
          <a:p>
            <a:r>
              <a:rPr lang="en-AU" altLang="en-US" smtClean="0">
                <a:ea typeface="ＭＳ Ｐゴシック" pitchFamily="34" charset="-128"/>
              </a:rPr>
              <a:t>ANSTO is analysing the fundamental properties of lithium, also known as Li-ion batteries, of the kind that most of us have in mobile phones, portable media players, or laptop computers.</a:t>
            </a:r>
          </a:p>
          <a:p>
            <a:endParaRPr lang="en-AU" altLang="en-US" smtClean="0">
              <a:ea typeface="ＭＳ Ｐゴシック" pitchFamily="34" charset="-128"/>
            </a:endParaRPr>
          </a:p>
          <a:p>
            <a:r>
              <a:rPr lang="en-AU" altLang="en-US" smtClean="0">
                <a:ea typeface="ＭＳ Ｐゴシック" pitchFamily="34" charset="-128"/>
              </a:rPr>
              <a:t>The ANSTO research undertakes neutron diffraction using the Wombat and Echidna neutron scattering instruments to learn what happens at the atomic-scale structure to the components within Li-ion batteries during discharge and re-charge.</a:t>
            </a:r>
          </a:p>
          <a:p>
            <a:endParaRPr lang="en-AU" altLang="en-US" smtClean="0">
              <a:ea typeface="ＭＳ Ｐゴシック" pitchFamily="34" charset="-128"/>
            </a:endParaRPr>
          </a:p>
          <a:p>
            <a:r>
              <a:rPr lang="en-AU" altLang="en-US" smtClean="0">
                <a:ea typeface="ＭＳ Ｐゴシック" pitchFamily="34" charset="-128"/>
              </a:rPr>
              <a:t>ANSTO’s research into Li-ion battery performance could help improve the shelf life of this versatile power source and provide insights that may lead to their broader applications.</a:t>
            </a: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D6ED38A-F41C-4AED-977B-12861FAFAD18}" type="slidenum">
              <a:rPr lang="en-AU" altLang="en-US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en-AU" altLang="en-US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23/11/2018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6315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35041"/>
            <a:ext cx="103632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00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-Left Pic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549661" y="1988840"/>
            <a:ext cx="4079631" cy="3989859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44062" y="1988840"/>
            <a:ext cx="6096000" cy="3989859"/>
          </a:xfr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752600" y="6356351"/>
            <a:ext cx="6736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423986" y="6354764"/>
            <a:ext cx="1041399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F7F7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41D69E0A-132C-431E-B942-096EA6E496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2927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fld id="{1914ADBB-9B2F-49DA-AF6D-BE3F02D08A96}" type="datetimeFigureOut">
              <a:rPr lang="en-AU" smtClean="0"/>
              <a:pPr/>
              <a:t>23/11/2018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fld id="{0A1DFEB5-E876-410F-91D8-857A6666802B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D87C4289-805A-AA47-A853-BE2F19084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487" y="947084"/>
            <a:ext cx="9725026" cy="2852737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="" xmlns:a16="http://schemas.microsoft.com/office/drawing/2014/main" id="{DCB03389-0927-934A-91E4-ADD7A44B2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3487" y="3826809"/>
            <a:ext cx="9725026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0642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4ADBB-9B2F-49DA-AF6D-BE3F02D08A96}" type="datetimeFigureOut">
              <a:rPr lang="en-AU" smtClean="0"/>
              <a:pPr/>
              <a:t>23/11/2018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FEB5-E876-410F-91D8-857A6666802B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D87C4289-805A-AA47-A853-BE2F19084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681" y="800100"/>
            <a:ext cx="10434638" cy="3744865"/>
          </a:xfrm>
        </p:spPr>
        <p:txBody>
          <a:bodyPr anchor="b">
            <a:normAutofit/>
          </a:bodyPr>
          <a:lstStyle>
            <a:lvl1pPr marL="177800" indent="-177800" algn="l">
              <a:tabLst/>
              <a:defRPr sz="5400" b="1" i="0" spc="-5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="" xmlns:a16="http://schemas.microsoft.com/office/drawing/2014/main" id="{DCB03389-0927-934A-91E4-ADD7A44B2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8681" y="5034249"/>
            <a:ext cx="10434638" cy="797345"/>
          </a:xfrm>
        </p:spPr>
        <p:txBody>
          <a:bodyPr>
            <a:normAutofit/>
          </a:bodyPr>
          <a:lstStyle>
            <a:lvl1pPr marL="0" indent="0" algn="l">
              <a:buNone/>
              <a:defRPr sz="3200" b="0" i="0">
                <a:solidFill>
                  <a:schemeClr val="accent3">
                    <a:lumMod val="40000"/>
                    <a:lumOff val="60000"/>
                  </a:schemeClr>
                </a:solidFill>
                <a:latin typeface="Fira Sans" panose="020B05030500000200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6409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83F-DEE4-4E5F-A11B-CEBC9C3DCAD1}" type="datetimeFigureOut">
              <a:rPr lang="en-AU" smtClean="0"/>
              <a:t>23/11/2018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4380E-74B9-4A22-B0FF-3FAA58219D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0932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fld id="{1914ADBB-9B2F-49DA-AF6D-BE3F02D08A96}" type="datetimeFigureOut">
              <a:rPr lang="en-AU" smtClean="0"/>
              <a:pPr/>
              <a:t>23/11/2018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fld id="{0A1DFEB5-E876-410F-91D8-857A6666802B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D87C4289-805A-AA47-A853-BE2F19084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487" y="947084"/>
            <a:ext cx="9725026" cy="2852737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="" xmlns:a16="http://schemas.microsoft.com/office/drawing/2014/main" id="{DCB03389-0927-934A-91E4-ADD7A44B2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3487" y="3826809"/>
            <a:ext cx="9725026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5214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4ADBB-9B2F-49DA-AF6D-BE3F02D08A96}" type="datetimeFigureOut">
              <a:rPr lang="en-AU" smtClean="0"/>
              <a:pPr/>
              <a:t>23/11/2018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FEB5-E876-410F-91D8-857A6666802B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D87C4289-805A-AA47-A853-BE2F19084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681" y="800100"/>
            <a:ext cx="10434638" cy="3744865"/>
          </a:xfrm>
        </p:spPr>
        <p:txBody>
          <a:bodyPr anchor="b">
            <a:normAutofit/>
          </a:bodyPr>
          <a:lstStyle>
            <a:lvl1pPr marL="177800" indent="-177800" algn="l">
              <a:tabLst/>
              <a:defRPr sz="5400" b="1" i="0" spc="-5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="" xmlns:a16="http://schemas.microsoft.com/office/drawing/2014/main" id="{DCB03389-0927-934A-91E4-ADD7A44B2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8681" y="5034249"/>
            <a:ext cx="10434638" cy="797345"/>
          </a:xfrm>
        </p:spPr>
        <p:txBody>
          <a:bodyPr>
            <a:normAutofit/>
          </a:bodyPr>
          <a:lstStyle>
            <a:lvl1pPr marL="0" indent="0" algn="l">
              <a:buNone/>
              <a:defRPr sz="3200" b="0" i="0">
                <a:solidFill>
                  <a:schemeClr val="accent3">
                    <a:lumMod val="40000"/>
                    <a:lumOff val="60000"/>
                  </a:schemeClr>
                </a:solidFill>
                <a:latin typeface="Fira Sans" panose="020B05030500000200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44491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fld id="{1914ADBB-9B2F-49DA-AF6D-BE3F02D08A96}" type="datetimeFigureOut">
              <a:rPr lang="en-AU" smtClean="0"/>
              <a:pPr/>
              <a:t>23/11/2018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fld id="{0A1DFEB5-E876-410F-91D8-857A6666802B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D87C4289-805A-AA47-A853-BE2F19084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487" y="947084"/>
            <a:ext cx="9725026" cy="2852737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="" xmlns:a16="http://schemas.microsoft.com/office/drawing/2014/main" id="{DCB03389-0927-934A-91E4-ADD7A44B2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3487" y="3826809"/>
            <a:ext cx="9725026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60443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4ADBB-9B2F-49DA-AF6D-BE3F02D08A96}" type="datetimeFigureOut">
              <a:rPr lang="en-AU" smtClean="0"/>
              <a:pPr/>
              <a:t>23/11/2018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FEB5-E876-410F-91D8-857A6666802B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D87C4289-805A-AA47-A853-BE2F19084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681" y="800100"/>
            <a:ext cx="10434638" cy="3744865"/>
          </a:xfrm>
        </p:spPr>
        <p:txBody>
          <a:bodyPr anchor="b">
            <a:normAutofit/>
          </a:bodyPr>
          <a:lstStyle>
            <a:lvl1pPr marL="177800" indent="-177800" algn="l">
              <a:tabLst/>
              <a:defRPr sz="5400" b="1" i="0" spc="-5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="" xmlns:a16="http://schemas.microsoft.com/office/drawing/2014/main" id="{DCB03389-0927-934A-91E4-ADD7A44B2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8681" y="5034249"/>
            <a:ext cx="10434638" cy="797345"/>
          </a:xfrm>
        </p:spPr>
        <p:txBody>
          <a:bodyPr>
            <a:normAutofit/>
          </a:bodyPr>
          <a:lstStyle>
            <a:lvl1pPr marL="0" indent="0" algn="l">
              <a:buNone/>
              <a:defRPr sz="3200" b="0" i="0">
                <a:solidFill>
                  <a:schemeClr val="accent2">
                    <a:lumMod val="20000"/>
                    <a:lumOff val="80000"/>
                  </a:schemeClr>
                </a:solidFill>
                <a:latin typeface="Fira Sans" panose="020B05030500000200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7760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23/11/2018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9213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23/11/2018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4491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7826" y="1600200"/>
            <a:ext cx="559699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5211" y="1600200"/>
            <a:ext cx="549718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23/11/2018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2035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826" y="1535113"/>
            <a:ext cx="57181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7826" y="2174875"/>
            <a:ext cx="57181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23/11/2018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8424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23/11/2018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9310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23/11/2018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925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23/11/2018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26284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23/11/2018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1152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>
            <a:extLst>
              <a:ext uri="{FF2B5EF4-FFF2-40B4-BE49-F238E27FC236}">
                <a16:creationId xmlns="" xmlns:a16="http://schemas.microsoft.com/office/drawing/2014/main" id="{60F1E91D-5DA8-9746-970C-5CBFB20C5755}"/>
              </a:ext>
            </a:extLst>
          </p:cNvPr>
          <p:cNvSpPr/>
          <p:nvPr/>
        </p:nvSpPr>
        <p:spPr>
          <a:xfrm flipH="1">
            <a:off x="9601200" y="5591048"/>
            <a:ext cx="2590800" cy="1266952"/>
          </a:xfrm>
          <a:prstGeom prst="rtTriangle">
            <a:avLst/>
          </a:prstGeom>
          <a:solidFill>
            <a:srgbClr val="1F7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6469082-63E2-2742-AF39-91BB6A3B01A0}"/>
              </a:ext>
            </a:extLst>
          </p:cNvPr>
          <p:cNvSpPr/>
          <p:nvPr/>
        </p:nvSpPr>
        <p:spPr>
          <a:xfrm>
            <a:off x="0" y="0"/>
            <a:ext cx="12192000" cy="91758"/>
          </a:xfrm>
          <a:prstGeom prst="rect">
            <a:avLst/>
          </a:prstGeom>
          <a:solidFill>
            <a:srgbClr val="1F7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7826" y="91758"/>
            <a:ext cx="1130457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826" y="1600200"/>
            <a:ext cx="1130457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7826" y="6356350"/>
            <a:ext cx="13163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  <a:latin typeface="Fira Sans" panose="020B0604020202020204" charset="0"/>
              </a:defRPr>
            </a:lvl1pPr>
          </a:lstStyle>
          <a:p>
            <a:fld id="{AD4C762F-CA59-49E8-B588-821B631C7A3E}" type="datetimeFigureOut">
              <a:rPr lang="en-AU" smtClean="0"/>
              <a:pPr/>
              <a:t>23/11/2018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7880" y="6356350"/>
            <a:ext cx="69348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tint val="75000"/>
                  </a:schemeClr>
                </a:solidFill>
                <a:latin typeface="Fira Sans" panose="020B060402020202020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1766" y="6356350"/>
            <a:ext cx="8294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  <a:latin typeface="Fira Sans" panose="020B0604020202020204" charset="0"/>
              </a:defRPr>
            </a:lvl1pPr>
          </a:lstStyle>
          <a:p>
            <a:fld id="{9094B4EA-4D9F-48E4-A7D5-A43E4F5E8708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D9CDF7B-6094-D341-91FD-53AA2397D9E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693400" y="6359466"/>
            <a:ext cx="1352296" cy="35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841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84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tx1"/>
          </a:solidFill>
          <a:latin typeface="Poppins" panose="020B0604020202020204" charset="0"/>
          <a:ea typeface="+mj-ea"/>
          <a:cs typeface="Poppins" panose="020B0604020202020204" charset="0"/>
        </a:defRPr>
      </a:lvl1pPr>
    </p:titleStyle>
    <p:bodyStyle>
      <a:lvl1pPr marL="268288" indent="-268288" algn="l" defTabSz="914400" rtl="0" eaLnBrk="1" latinLnBrk="0" hangingPunct="1">
        <a:spcBef>
          <a:spcPct val="20000"/>
        </a:spcBef>
        <a:buClr>
          <a:srgbClr val="47B8B2"/>
        </a:buClr>
        <a:buFont typeface="Wingdings" panose="05000000000000000000" pitchFamily="2" charset="2"/>
        <a:buChar char="§"/>
        <a:defRPr sz="3200" kern="1200" spc="-50" baseline="0">
          <a:solidFill>
            <a:schemeClr val="tx1"/>
          </a:solidFill>
          <a:latin typeface="Fira Sans" panose="020B060402020202020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anose="05000000000000000000" pitchFamily="2" charset="2"/>
        <a:buChar char="§"/>
        <a:defRPr sz="2800" kern="1200" spc="-50" baseline="0">
          <a:solidFill>
            <a:schemeClr val="tx1"/>
          </a:solidFill>
          <a:latin typeface="Fira Sans" panose="020B060402020202020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Fira Sans" panose="020B0604020202020204" charset="0"/>
        <a:buChar char="›"/>
        <a:defRPr sz="2400" kern="1200" spc="-50" baseline="0">
          <a:solidFill>
            <a:schemeClr val="tx1"/>
          </a:solidFill>
          <a:latin typeface="Fira Sans" panose="020B060402020202020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»"/>
        <a:defRPr sz="2000" kern="1200" spc="-50" baseline="0">
          <a:solidFill>
            <a:schemeClr val="tx1"/>
          </a:solidFill>
          <a:latin typeface="Fira Sans" panose="020B0604020202020204" charset="0"/>
          <a:ea typeface="+mn-ea"/>
          <a:cs typeface="+mn-cs"/>
        </a:defRPr>
      </a:lvl4pPr>
      <a:lvl5pPr marL="1971675" indent="-142875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­"/>
        <a:defRPr sz="2000" kern="1200" spc="-50" baseline="0">
          <a:solidFill>
            <a:schemeClr val="tx1"/>
          </a:solidFill>
          <a:latin typeface="Fira Sans" panose="020B060402020202020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F75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7392" y="1501629"/>
            <a:ext cx="8339184" cy="5356371"/>
          </a:xfrm>
          <a:prstGeom prst="rect">
            <a:avLst/>
          </a:prstGeom>
        </p:spPr>
      </p:pic>
      <p:sp>
        <p:nvSpPr>
          <p:cNvPr id="10" name="Right Triangle 9">
            <a:extLst>
              <a:ext uri="{FF2B5EF4-FFF2-40B4-BE49-F238E27FC236}">
                <a16:creationId xmlns="" xmlns:a16="http://schemas.microsoft.com/office/drawing/2014/main" id="{EEDF4D98-E277-7349-8057-8A7000E9D316}"/>
              </a:ext>
            </a:extLst>
          </p:cNvPr>
          <p:cNvSpPr/>
          <p:nvPr/>
        </p:nvSpPr>
        <p:spPr>
          <a:xfrm flipH="1">
            <a:off x="9601200" y="5591048"/>
            <a:ext cx="2590800" cy="1266952"/>
          </a:xfrm>
          <a:prstGeom prst="rtTriangle">
            <a:avLst/>
          </a:prstGeom>
          <a:solidFill>
            <a:srgbClr val="2237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7826" y="274638"/>
            <a:ext cx="1130457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826" y="1600200"/>
            <a:ext cx="1130457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7826" y="6356350"/>
            <a:ext cx="13163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3">
                    <a:lumMod val="40000"/>
                    <a:lumOff val="60000"/>
                  </a:schemeClr>
                </a:solidFill>
                <a:latin typeface="Fira Sans" panose="020B0604020202020204" charset="0"/>
              </a:defRPr>
            </a:lvl1pPr>
          </a:lstStyle>
          <a:p>
            <a:fld id="{1914ADBB-9B2F-49DA-AF6D-BE3F02D08A96}" type="datetimeFigureOut">
              <a:rPr lang="en-AU" smtClean="0"/>
              <a:pPr/>
              <a:t>23/11/2018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6269" y="6356350"/>
            <a:ext cx="6926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3">
                    <a:lumMod val="40000"/>
                    <a:lumOff val="60000"/>
                  </a:schemeClr>
                </a:solidFill>
                <a:latin typeface="Fira Sans" panose="020B060402020202020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1766" y="6356350"/>
            <a:ext cx="8294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3">
                    <a:lumMod val="40000"/>
                    <a:lumOff val="60000"/>
                  </a:schemeClr>
                </a:solidFill>
                <a:latin typeface="Fira Sans" panose="020B0604020202020204" charset="0"/>
              </a:defRPr>
            </a:lvl1pPr>
          </a:lstStyle>
          <a:p>
            <a:fld id="{0A1DFEB5-E876-410F-91D8-857A6666802B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31F13723-5348-A140-A426-CB286BCB9C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93400" y="6359466"/>
            <a:ext cx="1352296" cy="35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346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6" r:id="rId2"/>
    <p:sldLayoutId id="2147483685" r:id="rId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bg1"/>
          </a:solidFill>
          <a:latin typeface="Poppins" panose="020B0604020202020204" charset="0"/>
          <a:ea typeface="+mj-ea"/>
          <a:cs typeface="Poppins" panose="020B060402020202020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spc="-50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spc="-50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spc="-50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spc="-50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 spc="-50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237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7392" y="1501629"/>
            <a:ext cx="8339184" cy="5356371"/>
          </a:xfrm>
          <a:prstGeom prst="rect">
            <a:avLst/>
          </a:prstGeom>
        </p:spPr>
      </p:pic>
      <p:sp>
        <p:nvSpPr>
          <p:cNvPr id="11" name="Right Triangle 10">
            <a:extLst>
              <a:ext uri="{FF2B5EF4-FFF2-40B4-BE49-F238E27FC236}">
                <a16:creationId xmlns="" xmlns:a16="http://schemas.microsoft.com/office/drawing/2014/main" id="{FA148A24-A711-F146-846F-2079683E28A9}"/>
              </a:ext>
            </a:extLst>
          </p:cNvPr>
          <p:cNvSpPr/>
          <p:nvPr/>
        </p:nvSpPr>
        <p:spPr>
          <a:xfrm flipH="1">
            <a:off x="9601200" y="5591048"/>
            <a:ext cx="2590800" cy="1266952"/>
          </a:xfrm>
          <a:prstGeom prst="rtTriangle">
            <a:avLst/>
          </a:prstGeom>
          <a:solidFill>
            <a:srgbClr val="0A1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7826" y="274638"/>
            <a:ext cx="1130457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826" y="1600200"/>
            <a:ext cx="1130457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7826" y="6356350"/>
            <a:ext cx="13163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3">
                    <a:lumMod val="40000"/>
                    <a:lumOff val="60000"/>
                  </a:schemeClr>
                </a:solidFill>
                <a:latin typeface="Fira Sans" panose="020B0604020202020204" charset="0"/>
              </a:defRPr>
            </a:lvl1pPr>
          </a:lstStyle>
          <a:p>
            <a:fld id="{1914ADBB-9B2F-49DA-AF6D-BE3F02D08A96}" type="datetimeFigureOut">
              <a:rPr lang="en-AU" smtClean="0"/>
              <a:pPr/>
              <a:t>23/11/2018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6269" y="6356350"/>
            <a:ext cx="6926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3">
                    <a:lumMod val="40000"/>
                    <a:lumOff val="60000"/>
                  </a:schemeClr>
                </a:solidFill>
                <a:latin typeface="Fira Sans" panose="020B060402020202020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1766" y="6356350"/>
            <a:ext cx="8294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3">
                    <a:lumMod val="40000"/>
                    <a:lumOff val="60000"/>
                  </a:schemeClr>
                </a:solidFill>
                <a:latin typeface="Fira Sans" panose="020B0604020202020204" charset="0"/>
              </a:defRPr>
            </a:lvl1pPr>
          </a:lstStyle>
          <a:p>
            <a:fld id="{0A1DFEB5-E876-410F-91D8-857A6666802B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BE29009A-88E2-CA47-B749-6C2C6AFD8B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93400" y="6359466"/>
            <a:ext cx="1352296" cy="35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838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bg1"/>
          </a:solidFill>
          <a:latin typeface="Poppins" panose="020B0604020202020204" charset="0"/>
          <a:ea typeface="+mj-ea"/>
          <a:cs typeface="Poppins" panose="020B060402020202020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spc="-50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spc="-50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spc="-50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spc="-50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 spc="-50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9BF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7393" y="1501629"/>
            <a:ext cx="8339182" cy="5356370"/>
          </a:xfrm>
          <a:prstGeom prst="rect">
            <a:avLst/>
          </a:prstGeom>
        </p:spPr>
      </p:pic>
      <p:sp>
        <p:nvSpPr>
          <p:cNvPr id="11" name="Right Triangle 10">
            <a:extLst>
              <a:ext uri="{FF2B5EF4-FFF2-40B4-BE49-F238E27FC236}">
                <a16:creationId xmlns="" xmlns:a16="http://schemas.microsoft.com/office/drawing/2014/main" id="{3EC91E7D-BAD0-8D4D-B6C3-5271994E8762}"/>
              </a:ext>
            </a:extLst>
          </p:cNvPr>
          <p:cNvSpPr/>
          <p:nvPr/>
        </p:nvSpPr>
        <p:spPr>
          <a:xfrm flipH="1">
            <a:off x="9601200" y="5591048"/>
            <a:ext cx="2590800" cy="1266952"/>
          </a:xfrm>
          <a:prstGeom prst="rtTriangle">
            <a:avLst/>
          </a:prstGeom>
          <a:solidFill>
            <a:srgbClr val="136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7826" y="274638"/>
            <a:ext cx="1130457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826" y="1600200"/>
            <a:ext cx="1130457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7826" y="6356350"/>
            <a:ext cx="13163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2">
                    <a:lumMod val="20000"/>
                    <a:lumOff val="80000"/>
                  </a:schemeClr>
                </a:solidFill>
                <a:latin typeface="Fira Sans" panose="020B0604020202020204" charset="0"/>
              </a:defRPr>
            </a:lvl1pPr>
          </a:lstStyle>
          <a:p>
            <a:fld id="{1914ADBB-9B2F-49DA-AF6D-BE3F02D08A96}" type="datetimeFigureOut">
              <a:rPr lang="en-AU" smtClean="0"/>
              <a:pPr/>
              <a:t>23/11/2018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6269" y="6356350"/>
            <a:ext cx="6926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2">
                    <a:lumMod val="20000"/>
                    <a:lumOff val="80000"/>
                  </a:schemeClr>
                </a:solidFill>
                <a:latin typeface="Fira Sans" panose="020B060402020202020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1766" y="6356350"/>
            <a:ext cx="8294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2">
                    <a:lumMod val="20000"/>
                    <a:lumOff val="80000"/>
                  </a:schemeClr>
                </a:solidFill>
                <a:latin typeface="Fira Sans" panose="020B0604020202020204" charset="0"/>
              </a:defRPr>
            </a:lvl1pPr>
          </a:lstStyle>
          <a:p>
            <a:fld id="{0A1DFEB5-E876-410F-91D8-857A6666802B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B6EEF9C3-F736-634E-8174-C9C8E8E98C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93400" y="6359466"/>
            <a:ext cx="1352296" cy="35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516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bg1"/>
          </a:solidFill>
          <a:latin typeface="Poppins" panose="020B0604020202020204" charset="0"/>
          <a:ea typeface="+mj-ea"/>
          <a:cs typeface="Poppins" panose="020B060402020202020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spc="-50" baseline="0">
          <a:solidFill>
            <a:schemeClr val="accent2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spc="-50" baseline="0">
          <a:solidFill>
            <a:schemeClr val="accent2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spc="-50" baseline="0">
          <a:solidFill>
            <a:schemeClr val="accent2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spc="-50" baseline="0">
          <a:solidFill>
            <a:schemeClr val="accent2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 spc="-50" baseline="0">
          <a:solidFill>
            <a:schemeClr val="accent2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237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>
            <a:extLst>
              <a:ext uri="{FF2B5EF4-FFF2-40B4-BE49-F238E27FC236}">
                <a16:creationId xmlns="" xmlns:a16="http://schemas.microsoft.com/office/drawing/2014/main" id="{950E861C-D2CE-4E42-83A9-FDB90A512CDF}"/>
              </a:ext>
            </a:extLst>
          </p:cNvPr>
          <p:cNvSpPr/>
          <p:nvPr/>
        </p:nvSpPr>
        <p:spPr>
          <a:xfrm flipH="1">
            <a:off x="3764280" y="2736680"/>
            <a:ext cx="8427720" cy="412132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827FABC-47BC-5E42-BDF5-9E184B44E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4851" y="5580382"/>
            <a:ext cx="5015148" cy="102349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9EFBC827-767A-EB45-A727-C2A2F6C37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9126063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-50" baseline="0">
          <a:solidFill>
            <a:schemeClr val="bg1"/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 spc="-150">
          <a:solidFill>
            <a:schemeClr val="accent3">
              <a:lumMod val="40000"/>
              <a:lumOff val="60000"/>
            </a:schemeClr>
          </a:solidFill>
          <a:latin typeface="Fira Sans Light" panose="020B04030500000200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 spc="-150">
          <a:solidFill>
            <a:schemeClr val="accent3">
              <a:lumMod val="40000"/>
              <a:lumOff val="60000"/>
            </a:schemeClr>
          </a:solidFill>
          <a:latin typeface="Fira Sans Light" panose="020B04030500000200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 spc="-150">
          <a:solidFill>
            <a:schemeClr val="accent3">
              <a:lumMod val="40000"/>
              <a:lumOff val="60000"/>
            </a:schemeClr>
          </a:solidFill>
          <a:latin typeface="Fira Sans Light" panose="020B04030500000200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-150">
          <a:solidFill>
            <a:schemeClr val="accent3">
              <a:lumMod val="40000"/>
              <a:lumOff val="60000"/>
            </a:schemeClr>
          </a:solidFill>
          <a:latin typeface="Fira Sans Light" panose="020B04030500000200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-150">
          <a:solidFill>
            <a:schemeClr val="accent3">
              <a:lumMod val="40000"/>
              <a:lumOff val="60000"/>
            </a:schemeClr>
          </a:solidFill>
          <a:latin typeface="Fira Sans Light" panose="020B04030500000200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8" descr="Neeraj-Batteri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616" y="1618177"/>
            <a:ext cx="3167184" cy="440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TextBox 1"/>
          <p:cNvSpPr txBox="1">
            <a:spLocks noChangeArrowheads="1"/>
          </p:cNvSpPr>
          <p:nvPr/>
        </p:nvSpPr>
        <p:spPr bwMode="auto">
          <a:xfrm>
            <a:off x="867508" y="1163638"/>
            <a:ext cx="505069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5A9B"/>
              </a:buClr>
              <a:buFont typeface="Arial" charset="0"/>
              <a:buChar char="•"/>
              <a:defRPr sz="2800">
                <a:solidFill>
                  <a:srgbClr val="595959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A9B"/>
              </a:buClr>
              <a:buFont typeface="Arial" charset="0"/>
              <a:buChar char="–"/>
              <a:defRPr sz="2600">
                <a:solidFill>
                  <a:srgbClr val="595959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A9B"/>
              </a:buClr>
              <a:buFont typeface="Arial" charset="0"/>
              <a:buChar char="•"/>
              <a:defRPr sz="2200">
                <a:solidFill>
                  <a:srgbClr val="595959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5A9B"/>
              </a:buClr>
              <a:buFont typeface="Arial" charset="0"/>
              <a:buChar char="–"/>
              <a:defRPr sz="2000">
                <a:solidFill>
                  <a:srgbClr val="595959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5A9B"/>
              </a:buClr>
              <a:buFont typeface="Arial" charset="0"/>
              <a:buChar char="»"/>
              <a:defRPr sz="2000">
                <a:solidFill>
                  <a:srgbClr val="595959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A9B"/>
              </a:buClr>
              <a:buFont typeface="Arial" charset="0"/>
              <a:buChar char="»"/>
              <a:defRPr sz="2000">
                <a:solidFill>
                  <a:srgbClr val="595959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A9B"/>
              </a:buClr>
              <a:buFont typeface="Arial" charset="0"/>
              <a:buChar char="»"/>
              <a:defRPr sz="2000">
                <a:solidFill>
                  <a:srgbClr val="595959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A9B"/>
              </a:buClr>
              <a:buFont typeface="Arial" charset="0"/>
              <a:buChar char="»"/>
              <a:defRPr sz="2000">
                <a:solidFill>
                  <a:srgbClr val="595959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A9B"/>
              </a:buClr>
              <a:buFont typeface="Arial" charset="0"/>
              <a:buChar char="»"/>
              <a:defRPr sz="2000">
                <a:solidFill>
                  <a:srgbClr val="595959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AU" altLang="en-US" sz="1800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38589"/>
            <a:ext cx="12192000" cy="1143000"/>
          </a:xfrm>
        </p:spPr>
        <p:txBody>
          <a:bodyPr/>
          <a:lstStyle/>
          <a:p>
            <a:pPr algn="ctr">
              <a:defRPr/>
            </a:pPr>
            <a:r>
              <a:rPr lang="en-AU" dirty="0"/>
              <a:t>The potential of battery power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157342"/>
              </p:ext>
            </p:extLst>
          </p:nvPr>
        </p:nvGraphicFramePr>
        <p:xfrm>
          <a:off x="282325" y="1606061"/>
          <a:ext cx="7355894" cy="44719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55894"/>
              </a:tblGrid>
              <a:tr h="339512">
                <a:tc>
                  <a:txBody>
                    <a:bodyPr/>
                    <a:lstStyle/>
                    <a:p>
                      <a:pPr marL="0" indent="0"/>
                      <a:r>
                        <a:rPr lang="en-AU" sz="2000" b="1" dirty="0" smtClean="0">
                          <a:solidFill>
                            <a:schemeClr val="bg1"/>
                          </a:solidFill>
                          <a:latin typeface="Poppins" panose="020B0604020202020204" charset="0"/>
                          <a:ea typeface="ＭＳ Ｐゴシック" charset="0"/>
                          <a:cs typeface="Poppins" panose="020B0604020202020204" charset="0"/>
                        </a:rPr>
                        <a:t>Problem</a:t>
                      </a:r>
                      <a:endParaRPr lang="en-US" sz="2000" dirty="0">
                        <a:latin typeface="Poppins" panose="020B0604020202020204" charset="0"/>
                        <a:cs typeface="Poppins" panose="020B0604020202020204" charset="0"/>
                      </a:endParaRPr>
                    </a:p>
                  </a:txBody>
                  <a:tcPr marL="112542" marR="11254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25000">
                          <a:srgbClr val="4F81BD"/>
                        </a:gs>
                        <a:gs pos="100000">
                          <a:schemeClr val="accent1">
                            <a:alpha val="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195395">
                <a:tc>
                  <a:txBody>
                    <a:bodyPr/>
                    <a:lstStyle/>
                    <a:p>
                      <a:r>
                        <a:rPr lang="en-AU" sz="1800" dirty="0" smtClean="0">
                          <a:latin typeface="Fira Sans" panose="020B0604020202020204" charset="0"/>
                          <a:ea typeface="ＭＳ Ｐゴシック" charset="0"/>
                          <a:cs typeface="Arial" charset="0"/>
                        </a:rPr>
                        <a:t>Lithium batteries could provide an infinite power source for electronic devices however a number of factors inhibit their performance during charge and use.</a:t>
                      </a:r>
                      <a:endParaRPr lang="en-AU" sz="1800" dirty="0">
                        <a:latin typeface="Fira Sans" panose="020B0604020202020204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112542" marR="11254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20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  <a:alpha val="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2000" b="1" dirty="0" smtClean="0">
                          <a:solidFill>
                            <a:schemeClr val="bg1"/>
                          </a:solidFill>
                          <a:latin typeface="Poppins" panose="020B0604020202020204" charset="0"/>
                          <a:ea typeface="ＭＳ Ｐゴシック" charset="0"/>
                          <a:cs typeface="Poppins" panose="020B0604020202020204" charset="0"/>
                        </a:rPr>
                        <a:t>Approach</a:t>
                      </a:r>
                      <a:endParaRPr lang="en-US" sz="2000" dirty="0">
                        <a:latin typeface="Poppins" panose="020B0604020202020204" charset="0"/>
                        <a:cs typeface="Poppins" panose="020B0604020202020204" charset="0"/>
                      </a:endParaRPr>
                    </a:p>
                  </a:txBody>
                  <a:tcPr marL="112542" marR="11254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25000">
                          <a:srgbClr val="4F81BD"/>
                        </a:gs>
                        <a:gs pos="100000">
                          <a:schemeClr val="accent1">
                            <a:alpha val="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187936">
                <a:tc>
                  <a:txBody>
                    <a:bodyPr/>
                    <a:lstStyle/>
                    <a:p>
                      <a:r>
                        <a:rPr lang="en-AU" sz="1800" dirty="0" smtClean="0">
                          <a:latin typeface="Fira Sans" panose="020B0604020202020204" charset="0"/>
                          <a:ea typeface="ＭＳ Ｐゴシック" charset="0"/>
                          <a:cs typeface="Arial" charset="0"/>
                        </a:rPr>
                        <a:t>Using neutron diffraction, ANSTO studied what happens at the atomic-scale within Li-ion batteries components during discharge and re-charge.</a:t>
                      </a:r>
                      <a:endParaRPr lang="en-AU" sz="1800" dirty="0">
                        <a:latin typeface="Fira Sans" panose="020B0604020202020204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112542" marR="11254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20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  <a:alpha val="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2000" b="1" dirty="0" smtClean="0">
                          <a:solidFill>
                            <a:schemeClr val="bg1"/>
                          </a:solidFill>
                          <a:latin typeface="Poppins" panose="020B0604020202020204" charset="0"/>
                          <a:ea typeface="ＭＳ Ｐゴシック" charset="0"/>
                          <a:cs typeface="Poppins" panose="020B0604020202020204" charset="0"/>
                        </a:rPr>
                        <a:t>Benefit</a:t>
                      </a:r>
                      <a:endParaRPr lang="en-US" sz="2000" dirty="0">
                        <a:latin typeface="Poppins" panose="020B0604020202020204" charset="0"/>
                        <a:cs typeface="Poppins" panose="020B0604020202020204" charset="0"/>
                      </a:endParaRPr>
                    </a:p>
                  </a:txBody>
                  <a:tcPr marL="112542" marR="11254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25000">
                          <a:srgbClr val="4F81BD"/>
                        </a:gs>
                        <a:gs pos="100000">
                          <a:schemeClr val="accent1">
                            <a:alpha val="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899904">
                <a:tc>
                  <a:txBody>
                    <a:bodyPr/>
                    <a:lstStyle/>
                    <a:p>
                      <a:r>
                        <a:rPr lang="en-AU" sz="1800" dirty="0" smtClean="0">
                          <a:solidFill>
                            <a:schemeClr val="tx1"/>
                          </a:solidFill>
                          <a:latin typeface="Fira Sans" panose="020B0604020202020204" charset="0"/>
                          <a:ea typeface="ＭＳ Ｐゴシック" charset="0"/>
                          <a:cs typeface="Arial" charset="0"/>
                        </a:rPr>
                        <a:t>The research could help improve the shelf life of this power source and lead to new uses.</a:t>
                      </a:r>
                      <a:endParaRPr lang="en-AU" sz="1800" dirty="0">
                        <a:solidFill>
                          <a:schemeClr val="tx1"/>
                        </a:solidFill>
                        <a:latin typeface="Fira Sans" panose="020B0604020202020204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112542" marR="11254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20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  <a:alpha val="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62470" name="TextBox 11"/>
          <p:cNvSpPr txBox="1">
            <a:spLocks noChangeArrowheads="1"/>
          </p:cNvSpPr>
          <p:nvPr/>
        </p:nvSpPr>
        <p:spPr bwMode="auto">
          <a:xfrm>
            <a:off x="7805616" y="5489766"/>
            <a:ext cx="3167184" cy="523220"/>
          </a:xfrm>
          <a:prstGeom prst="rect">
            <a:avLst/>
          </a:prstGeom>
          <a:solidFill>
            <a:schemeClr val="tx1">
              <a:alpha val="6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5A9B"/>
              </a:buClr>
              <a:buFont typeface="Arial" charset="0"/>
              <a:buChar char="•"/>
              <a:defRPr sz="2800">
                <a:solidFill>
                  <a:srgbClr val="595959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A9B"/>
              </a:buClr>
              <a:buFont typeface="Arial" charset="0"/>
              <a:buChar char="–"/>
              <a:defRPr sz="2600">
                <a:solidFill>
                  <a:srgbClr val="595959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A9B"/>
              </a:buClr>
              <a:buFont typeface="Arial" charset="0"/>
              <a:buChar char="•"/>
              <a:defRPr sz="2200">
                <a:solidFill>
                  <a:srgbClr val="595959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5A9B"/>
              </a:buClr>
              <a:buFont typeface="Arial" charset="0"/>
              <a:buChar char="–"/>
              <a:defRPr sz="2000">
                <a:solidFill>
                  <a:srgbClr val="595959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5A9B"/>
              </a:buClr>
              <a:buFont typeface="Arial" charset="0"/>
              <a:buChar char="»"/>
              <a:defRPr sz="2000">
                <a:solidFill>
                  <a:srgbClr val="595959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A9B"/>
              </a:buClr>
              <a:buFont typeface="Arial" charset="0"/>
              <a:buChar char="»"/>
              <a:defRPr sz="2000">
                <a:solidFill>
                  <a:srgbClr val="595959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A9B"/>
              </a:buClr>
              <a:buFont typeface="Arial" charset="0"/>
              <a:buChar char="»"/>
              <a:defRPr sz="2000">
                <a:solidFill>
                  <a:srgbClr val="595959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A9B"/>
              </a:buClr>
              <a:buFont typeface="Arial" charset="0"/>
              <a:buChar char="»"/>
              <a:defRPr sz="2000">
                <a:solidFill>
                  <a:srgbClr val="595959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A9B"/>
              </a:buClr>
              <a:buFont typeface="Arial" charset="0"/>
              <a:buChar char="»"/>
              <a:defRPr sz="2000">
                <a:solidFill>
                  <a:srgbClr val="595959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 dirty="0" err="1">
                <a:solidFill>
                  <a:schemeClr val="bg1"/>
                </a:solidFill>
                <a:latin typeface="Fira Sans" panose="020B0604020202020204" charset="0"/>
              </a:rPr>
              <a:t>Neeraj</a:t>
            </a:r>
            <a:r>
              <a:rPr lang="en-GB" altLang="en-US" sz="1400" dirty="0">
                <a:solidFill>
                  <a:schemeClr val="bg1"/>
                </a:solidFill>
                <a:latin typeface="Fira Sans" panose="020B0604020202020204" charset="0"/>
              </a:rPr>
              <a:t> Sharma preparing samples in a glove box.</a:t>
            </a:r>
          </a:p>
        </p:txBody>
      </p:sp>
    </p:spTree>
    <p:extLst>
      <p:ext uri="{BB962C8B-B14F-4D97-AF65-F5344CB8AC3E}">
        <p14:creationId xmlns:p14="http://schemas.microsoft.com/office/powerpoint/2010/main" val="27443330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STO Main Content">
  <a:themeElements>
    <a:clrScheme name="">
      <a:dk1>
        <a:srgbClr val="4C4D4C"/>
      </a:dk1>
      <a:lt1>
        <a:srgbClr val="FFFFFF"/>
      </a:lt1>
      <a:dk2>
        <a:srgbClr val="44546A"/>
      </a:dk2>
      <a:lt2>
        <a:srgbClr val="E7E6E6"/>
      </a:lt2>
      <a:accent1>
        <a:srgbClr val="006CA9"/>
      </a:accent1>
      <a:accent2>
        <a:srgbClr val="47B7B1"/>
      </a:accent2>
      <a:accent3>
        <a:srgbClr val="1E3054"/>
      </a:accent3>
      <a:accent4>
        <a:srgbClr val="4C4D4C"/>
      </a:accent4>
      <a:accent5>
        <a:srgbClr val="006F3A"/>
      </a:accent5>
      <a:accent6>
        <a:srgbClr val="F1AB46"/>
      </a:accent6>
      <a:hlink>
        <a:srgbClr val="006CA9"/>
      </a:hlink>
      <a:folHlink>
        <a:srgbClr val="1E305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5" id="{70835900-DB24-1E4B-9B40-D34C4D8F1E42}" vid="{D16FAA05-3DA8-F14D-842C-EFB52E22212E}"/>
    </a:ext>
  </a:extLst>
</a:theme>
</file>

<file path=ppt/theme/theme2.xml><?xml version="1.0" encoding="utf-8"?>
<a:theme xmlns:a="http://schemas.openxmlformats.org/drawingml/2006/main" name="ANSTO Blue slides">
  <a:themeElements>
    <a:clrScheme name="ANSTO">
      <a:dk1>
        <a:srgbClr val="4C4D4C"/>
      </a:dk1>
      <a:lt1>
        <a:srgbClr val="FFFFFF"/>
      </a:lt1>
      <a:dk2>
        <a:srgbClr val="44546A"/>
      </a:dk2>
      <a:lt2>
        <a:srgbClr val="E7E6E6"/>
      </a:lt2>
      <a:accent1>
        <a:srgbClr val="006CA9"/>
      </a:accent1>
      <a:accent2>
        <a:srgbClr val="47B7B1"/>
      </a:accent2>
      <a:accent3>
        <a:srgbClr val="1E3054"/>
      </a:accent3>
      <a:accent4>
        <a:srgbClr val="4C4D4C"/>
      </a:accent4>
      <a:accent5>
        <a:srgbClr val="006F3A"/>
      </a:accent5>
      <a:accent6>
        <a:srgbClr val="F1AB46"/>
      </a:accent6>
      <a:hlink>
        <a:srgbClr val="006CA9"/>
      </a:hlink>
      <a:folHlink>
        <a:srgbClr val="1E305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5" id="{70835900-DB24-1E4B-9B40-D34C4D8F1E42}" vid="{E3F1BEE3-0D6F-0A43-BF38-EF93417307AD}"/>
    </a:ext>
  </a:extLst>
</a:theme>
</file>

<file path=ppt/theme/theme3.xml><?xml version="1.0" encoding="utf-8"?>
<a:theme xmlns:a="http://schemas.openxmlformats.org/drawingml/2006/main" name="ANSTO Dark blue slides">
  <a:themeElements>
    <a:clrScheme name="ANSTO">
      <a:dk1>
        <a:srgbClr val="4C4D4C"/>
      </a:dk1>
      <a:lt1>
        <a:srgbClr val="FFFFFF"/>
      </a:lt1>
      <a:dk2>
        <a:srgbClr val="44546A"/>
      </a:dk2>
      <a:lt2>
        <a:srgbClr val="E7E6E6"/>
      </a:lt2>
      <a:accent1>
        <a:srgbClr val="006CA9"/>
      </a:accent1>
      <a:accent2>
        <a:srgbClr val="47B7B1"/>
      </a:accent2>
      <a:accent3>
        <a:srgbClr val="1E3054"/>
      </a:accent3>
      <a:accent4>
        <a:srgbClr val="4C4D4C"/>
      </a:accent4>
      <a:accent5>
        <a:srgbClr val="006F3A"/>
      </a:accent5>
      <a:accent6>
        <a:srgbClr val="F1AB46"/>
      </a:accent6>
      <a:hlink>
        <a:srgbClr val="006CA9"/>
      </a:hlink>
      <a:folHlink>
        <a:srgbClr val="1E305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5" id="{70835900-DB24-1E4B-9B40-D34C4D8F1E42}" vid="{0187362D-D8D4-7748-9442-5A3F9C811044}"/>
    </a:ext>
  </a:extLst>
</a:theme>
</file>

<file path=ppt/theme/theme4.xml><?xml version="1.0" encoding="utf-8"?>
<a:theme xmlns:a="http://schemas.openxmlformats.org/drawingml/2006/main" name="ANSTO Teal slides">
  <a:themeElements>
    <a:clrScheme name="ANSTO">
      <a:dk1>
        <a:srgbClr val="4C4D4C"/>
      </a:dk1>
      <a:lt1>
        <a:srgbClr val="FFFFFF"/>
      </a:lt1>
      <a:dk2>
        <a:srgbClr val="44546A"/>
      </a:dk2>
      <a:lt2>
        <a:srgbClr val="E7E6E6"/>
      </a:lt2>
      <a:accent1>
        <a:srgbClr val="006CA9"/>
      </a:accent1>
      <a:accent2>
        <a:srgbClr val="47B7B1"/>
      </a:accent2>
      <a:accent3>
        <a:srgbClr val="1E3054"/>
      </a:accent3>
      <a:accent4>
        <a:srgbClr val="4C4D4C"/>
      </a:accent4>
      <a:accent5>
        <a:srgbClr val="006F3A"/>
      </a:accent5>
      <a:accent6>
        <a:srgbClr val="F1AB46"/>
      </a:accent6>
      <a:hlink>
        <a:srgbClr val="006CA9"/>
      </a:hlink>
      <a:folHlink>
        <a:srgbClr val="1E305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5" id="{70835900-DB24-1E4B-9B40-D34C4D8F1E42}" vid="{45049870-FAC7-D541-8A40-EF1B244BC2EA}"/>
    </a:ext>
  </a:extLst>
</a:theme>
</file>

<file path=ppt/theme/theme5.xml><?xml version="1.0" encoding="utf-8"?>
<a:theme xmlns:a="http://schemas.openxmlformats.org/drawingml/2006/main" name="ANSTO Thank you slide">
  <a:themeElements>
    <a:clrScheme name="ANSTO">
      <a:dk1>
        <a:srgbClr val="4C4D4C"/>
      </a:dk1>
      <a:lt1>
        <a:srgbClr val="FFFFFF"/>
      </a:lt1>
      <a:dk2>
        <a:srgbClr val="44546A"/>
      </a:dk2>
      <a:lt2>
        <a:srgbClr val="E7E6E6"/>
      </a:lt2>
      <a:accent1>
        <a:srgbClr val="006CA9"/>
      </a:accent1>
      <a:accent2>
        <a:srgbClr val="47B7B1"/>
      </a:accent2>
      <a:accent3>
        <a:srgbClr val="1E3054"/>
      </a:accent3>
      <a:accent4>
        <a:srgbClr val="4C4D4C"/>
      </a:accent4>
      <a:accent5>
        <a:srgbClr val="006F3A"/>
      </a:accent5>
      <a:accent6>
        <a:srgbClr val="F1AB46"/>
      </a:accent6>
      <a:hlink>
        <a:srgbClr val="006CA9"/>
      </a:hlink>
      <a:folHlink>
        <a:srgbClr val="1E305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5" id="{70835900-DB24-1E4B-9B40-D34C4D8F1E42}" vid="{AFDF4BAD-DAD5-664B-9F2B-BE4D436AC10D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ANSTO-Template-CorpFonts-2018-16x9</Template>
  <TotalTime>20</TotalTime>
  <Words>222</Words>
  <Application>Microsoft Office PowerPoint</Application>
  <PresentationFormat>Custom</PresentationFormat>
  <Paragraphs>17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</vt:i4>
      </vt:variant>
    </vt:vector>
  </HeadingPairs>
  <TitlesOfParts>
    <vt:vector size="13" baseType="lpstr">
      <vt:lpstr>Arial</vt:lpstr>
      <vt:lpstr>Wingdings</vt:lpstr>
      <vt:lpstr>Fira Sans Light</vt:lpstr>
      <vt:lpstr>ＭＳ Ｐゴシック</vt:lpstr>
      <vt:lpstr>Calibri</vt:lpstr>
      <vt:lpstr>Fira Sans</vt:lpstr>
      <vt:lpstr>Poppins</vt:lpstr>
      <vt:lpstr>ANSTO Main Content</vt:lpstr>
      <vt:lpstr>ANSTO Blue slides</vt:lpstr>
      <vt:lpstr>ANSTO Dark blue slides</vt:lpstr>
      <vt:lpstr>ANSTO Teal slides</vt:lpstr>
      <vt:lpstr>ANSTO Thank you slide</vt:lpstr>
      <vt:lpstr>The potential of battery power</vt:lpstr>
    </vt:vector>
  </TitlesOfParts>
  <Company>ANSTO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 title</dc:title>
  <dc:creator>BURNS, Vanessa</dc:creator>
  <cp:lastModifiedBy>BURNS, Vanessa</cp:lastModifiedBy>
  <cp:revision>9</cp:revision>
  <dcterms:created xsi:type="dcterms:W3CDTF">2018-11-23T04:26:35Z</dcterms:created>
  <dcterms:modified xsi:type="dcterms:W3CDTF">2018-11-23T05:39:30Z</dcterms:modified>
</cp:coreProperties>
</file>