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1"/>
    <p:sldMasterId id="2147483672" r:id="rId2"/>
    <p:sldMasterId id="2147483677" r:id="rId3"/>
    <p:sldMasterId id="2147483680" r:id="rId4"/>
    <p:sldMasterId id="2147483683" r:id="rId5"/>
  </p:sldMasterIdLst>
  <p:notesMasterIdLst>
    <p:notesMasterId r:id="rId7"/>
  </p:notesMasterIdLst>
  <p:sldIdLst>
    <p:sldId id="287" r:id="rId6"/>
  </p:sldIdLst>
  <p:sldSz cx="12192000" cy="6858000"/>
  <p:notesSz cx="6858000" cy="9144000"/>
  <p:embeddedFontLst>
    <p:embeddedFont>
      <p:font typeface="Fira Sans Light" panose="020B0604020202020204" charset="0"/>
      <p:regular r:id="rId8"/>
      <p:italic r:id="rId9"/>
    </p:embeddedFont>
    <p:embeddedFont>
      <p:font typeface="ＭＳ Ｐゴシック" panose="020B0600070205080204" pitchFamily="34" charset="-128"/>
      <p:regular r:id="rId10"/>
    </p:embeddedFont>
    <p:embeddedFont>
      <p:font typeface="Calibri" panose="020F0502020204030204" pitchFamily="34" charset="0"/>
      <p:regular r:id="rId11"/>
      <p:bold r:id="rId12"/>
      <p:italic r:id="rId13"/>
      <p:boldItalic r:id="rId14"/>
    </p:embeddedFont>
    <p:embeddedFont>
      <p:font typeface="Fira Sans" panose="020B0604020202020204" charset="0"/>
      <p:regular r:id="rId15"/>
      <p:bold r:id="rId16"/>
      <p:italic r:id="rId17"/>
      <p:boldItalic r:id="rId18"/>
    </p:embeddedFont>
    <p:embeddedFont>
      <p:font typeface="Poppins"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164"/>
    <a:srgbClr val="146464"/>
    <a:srgbClr val="145F64"/>
    <a:srgbClr val="1D6164"/>
    <a:srgbClr val="2A6164"/>
    <a:srgbClr val="49BFBE"/>
    <a:srgbClr val="49BDBE"/>
    <a:srgbClr val="54BDBE"/>
    <a:srgbClr val="6ABDBE"/>
    <a:srgbClr val="0A1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1"/>
    <p:restoredTop sz="94671"/>
  </p:normalViewPr>
  <p:slideViewPr>
    <p:cSldViewPr snapToGrid="0" snapToObjects="1">
      <p:cViewPr varScale="1">
        <p:scale>
          <a:sx n="81" d="100"/>
          <a:sy n="81"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C5B37-73E9-437D-845B-19F9975AF5C6}" type="datetimeFigureOut">
              <a:rPr lang="en-AU" smtClean="0"/>
              <a:t>23/11/2018</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36BB8-5CCB-4994-B151-B1557335F2F2}" type="slidenum">
              <a:rPr lang="en-AU" smtClean="0"/>
              <a:t>‹#›</a:t>
            </a:fld>
            <a:endParaRPr lang="en-AU"/>
          </a:p>
        </p:txBody>
      </p:sp>
    </p:spTree>
    <p:extLst>
      <p:ext uri="{BB962C8B-B14F-4D97-AF65-F5344CB8AC3E}">
        <p14:creationId xmlns:p14="http://schemas.microsoft.com/office/powerpoint/2010/main" val="319625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smtClean="0">
                <a:ea typeface="ＭＳ Ｐゴシック" pitchFamily="34" charset="-128"/>
              </a:rPr>
              <a:t>What killed Tasmania’s giant marsupials?</a:t>
            </a:r>
          </a:p>
          <a:p>
            <a:r>
              <a:rPr lang="en-AU" altLang="en-US" smtClean="0">
                <a:ea typeface="ＭＳ Ｐゴシック" pitchFamily="34" charset="-128"/>
              </a:rPr>
              <a:t>A team of Australian and New Zealand researchers including ANSTO scientists, have discovered fresh evidence that could unravel the mystery of what killed Tasmania’s giant marsupials such as the Protemnodon anak (a giant wallaby) over 40,000 years ago.</a:t>
            </a:r>
          </a:p>
          <a:p>
            <a:endParaRPr lang="en-AU" altLang="en-US" smtClean="0">
              <a:ea typeface="ＭＳ Ｐゴシック" pitchFamily="34" charset="-128"/>
            </a:endParaRPr>
          </a:p>
          <a:p>
            <a:r>
              <a:rPr lang="en-AU" altLang="en-US" smtClean="0">
                <a:ea typeface="ＭＳ Ｐゴシック" pitchFamily="34" charset="-128"/>
              </a:rPr>
              <a:t>Analysis carried out at ANSTO on the skeletal remains of extinct megafauna provided substantial proof that for about 2000 years they in fact shared the island with early humans before suddenly disappearing prior to the last ice age. The findings challenge current historical views and raise the real possibility humans were involved in their extinction.</a:t>
            </a:r>
          </a:p>
          <a:p>
            <a:endParaRPr lang="en-AU" altLang="en-US" smtClean="0">
              <a:ea typeface="ＭＳ Ｐゴシック" pitchFamily="34" charset="-128"/>
            </a:endParaRPr>
          </a:p>
          <a:p>
            <a:r>
              <a:rPr lang="en-AU" altLang="en-US" smtClean="0">
                <a:ea typeface="ＭＳ Ｐゴシック" pitchFamily="34" charset="-128"/>
              </a:rPr>
              <a:t>The next steps in the research are to find evidence of interactions between humans and megafauna to confirm the findings.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76D5252-743D-41D5-953E-35582B32F3B7}" type="slidenum">
              <a:rPr lang="en-AU" altLang="en-US" smtClean="0">
                <a:solidFill>
                  <a:srgbClr val="000000"/>
                </a:solidFill>
                <a:latin typeface="Arial" charset="0"/>
              </a:rPr>
              <a:pPr eaLnBrk="1" hangingPunct="1">
                <a:spcBef>
                  <a:spcPct val="0"/>
                </a:spcBef>
              </a:pPr>
              <a:t>1</a:t>
            </a:fld>
            <a:endParaRPr lang="en-AU" alt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lgn="ctr">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563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35041"/>
            <a:ext cx="103632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9240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549661" y="1988840"/>
            <a:ext cx="4079631"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844062" y="1988840"/>
            <a:ext cx="6096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12192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752600" y="6356351"/>
            <a:ext cx="6736862" cy="365125"/>
          </a:xfrm>
          <a:prstGeom prst="rect">
            <a:avLst/>
          </a:prstGeom>
        </p:spPr>
        <p:txBody>
          <a:bodyPr vert="horz" lIns="91440" tIns="45720" rIns="91440" bIns="45720" rtlCol="0" anchor="ctr"/>
          <a:lstStyle>
            <a:lvl1pPr algn="ctr">
              <a:defRPr sz="1200">
                <a:solidFill>
                  <a:prstClr val="black">
                    <a:lumMod val="50000"/>
                    <a:lumOff val="50000"/>
                  </a:prstClr>
                </a:solidFill>
                <a:latin typeface="Arial" charset="0"/>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3"/>
          </p:nvPr>
        </p:nvSpPr>
        <p:spPr>
          <a:xfrm>
            <a:off x="423986" y="6354764"/>
            <a:ext cx="1041399"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defRPr>
            </a:lvl1pPr>
          </a:lstStyle>
          <a:p>
            <a:pPr>
              <a:defRPr/>
            </a:pPr>
            <a:fld id="{41D69E0A-132C-431E-B942-096EA6E496F5}" type="slidenum">
              <a:rPr lang="en-US" altLang="en-US"/>
              <a:pPr>
                <a:defRPr/>
              </a:pPr>
              <a:t>‹#›</a:t>
            </a:fld>
            <a:endParaRPr lang="en-US" altLang="en-US"/>
          </a:p>
        </p:txBody>
      </p:sp>
    </p:spTree>
    <p:extLst>
      <p:ext uri="{BB962C8B-B14F-4D97-AF65-F5344CB8AC3E}">
        <p14:creationId xmlns:p14="http://schemas.microsoft.com/office/powerpoint/2010/main" val="360292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06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640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244A83F-DEE4-4E5F-A11B-CEBC9C3DCAD1}"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64380E-74B9-4A22-B0FF-3FAA58219D87}" type="slidenum">
              <a:rPr lang="en-AU" smtClean="0"/>
              <a:t>‹#›</a:t>
            </a:fld>
            <a:endParaRPr lang="en-AU"/>
          </a:p>
        </p:txBody>
      </p:sp>
    </p:spTree>
    <p:extLst>
      <p:ext uri="{BB962C8B-B14F-4D97-AF65-F5344CB8AC3E}">
        <p14:creationId xmlns:p14="http://schemas.microsoft.com/office/powerpoint/2010/main" val="167093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521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4449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2">
                    <a:lumMod val="20000"/>
                    <a:lumOff val="8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2">
                    <a:lumMod val="20000"/>
                    <a:lumOff val="8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2">
                    <a:lumMod val="20000"/>
                    <a:lumOff val="8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604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2">
                    <a:lumMod val="20000"/>
                    <a:lumOff val="8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77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9921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12203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277826" y="1535113"/>
            <a:ext cx="57181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77826" y="2174875"/>
            <a:ext cx="57181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D4C762F-CA59-49E8-B588-821B631C7A3E}" type="datetimeFigureOut">
              <a:rPr lang="en-AU" smtClean="0"/>
              <a:t>23/11/2018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D4C762F-CA59-49E8-B588-821B631C7A3E}" type="datetimeFigureOut">
              <a:rPr lang="en-AU" smtClean="0"/>
              <a:t>23/11/2018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762F-CA59-49E8-B588-821B631C7A3E}" type="datetimeFigureOut">
              <a:rPr lang="en-AU" smtClean="0"/>
              <a:t>23/11/2018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ight Triangle 9">
            <a:extLst>
              <a:ext uri="{FF2B5EF4-FFF2-40B4-BE49-F238E27FC236}">
                <a16:creationId xmlns="" xmlns:a16="http://schemas.microsoft.com/office/drawing/2014/main" id="{60F1E91D-5DA8-9746-970C-5CBFB20C5755}"/>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6469082-63E2-2742-AF39-91BB6A3B01A0}"/>
              </a:ext>
            </a:extLst>
          </p:cNvPr>
          <p:cNvSpPr/>
          <p:nvPr/>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91758"/>
            <a:ext cx="11304574" cy="1143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Fira Sans" panose="020B0604020202020204" charset="0"/>
              </a:defRPr>
            </a:lvl1pPr>
          </a:lstStyle>
          <a:p>
            <a:fld id="{AD4C762F-CA59-49E8-B588-821B631C7A3E}" type="datetimeFigureOut">
              <a:rPr lang="en-AU" smtClean="0"/>
              <a:pPr/>
              <a:t>23/11/2018</a:t>
            </a:fld>
            <a:endParaRPr lang="en-AU" dirty="0"/>
          </a:p>
        </p:txBody>
      </p:sp>
      <p:sp>
        <p:nvSpPr>
          <p:cNvPr id="5" name="Footer Placeholder 4"/>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Fira Sans" panose="020B0604020202020204" charset="0"/>
              </a:defRPr>
            </a:lvl1pPr>
          </a:lstStyle>
          <a:p>
            <a:fld id="{9094B4EA-4D9F-48E4-A7D5-A43E4F5E8708}" type="slidenum">
              <a:rPr lang="en-AU" smtClean="0"/>
              <a:pPr/>
              <a:t>‹#›</a:t>
            </a:fld>
            <a:endParaRPr lang="en-AU"/>
          </a:p>
        </p:txBody>
      </p:sp>
      <p:pic>
        <p:nvPicPr>
          <p:cNvPr id="8" name="Picture 7">
            <a:extLst>
              <a:ext uri="{FF2B5EF4-FFF2-40B4-BE49-F238E27FC236}">
                <a16:creationId xmlns="" xmlns:a16="http://schemas.microsoft.com/office/drawing/2014/main" id="{FD9CDF7B-6094-D341-91FD-53AA2397D9EC}"/>
              </a:ext>
            </a:extLst>
          </p:cNvPr>
          <p:cNvPicPr>
            <a:picLocks noChangeAspect="1"/>
          </p:cNvPicPr>
          <p:nvPr/>
        </p:nvPicPr>
        <p:blipFill>
          <a:blip r:embed="rId13"/>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84" r:id="rId10"/>
    <p:sldLayoutId id="2147483686" r:id="rId11"/>
  </p:sldLayoutIdLst>
  <p:txStyles>
    <p:title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p:titleStyle>
    <p:body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3847392" y="1501629"/>
            <a:ext cx="8339184" cy="5356371"/>
          </a:xfrm>
          <a:prstGeom prst="rect">
            <a:avLst/>
          </a:prstGeom>
        </p:spPr>
      </p:pic>
      <p:sp>
        <p:nvSpPr>
          <p:cNvPr id="10" name="Right Triangle 9">
            <a:extLst>
              <a:ext uri="{FF2B5EF4-FFF2-40B4-BE49-F238E27FC236}">
                <a16:creationId xmlns="" xmlns:a16="http://schemas.microsoft.com/office/drawing/2014/main" id="{EEDF4D98-E277-7349-8057-8A7000E9D316}"/>
              </a:ext>
            </a:extLst>
          </p:cNvPr>
          <p:cNvSpPr/>
          <p:nvPr/>
        </p:nvSpPr>
        <p:spPr>
          <a:xfrm flipH="1">
            <a:off x="9601200" y="5591048"/>
            <a:ext cx="2590800" cy="1266952"/>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1" name="Picture 10">
            <a:extLst>
              <a:ext uri="{FF2B5EF4-FFF2-40B4-BE49-F238E27FC236}">
                <a16:creationId xmlns="" xmlns:a16="http://schemas.microsoft.com/office/drawing/2014/main" id="{31F13723-5348-A140-A426-CB286BCB9C8C}"/>
              </a:ext>
            </a:extLst>
          </p:cNvPr>
          <p:cNvPicPr>
            <a:picLocks noChangeAspect="1"/>
          </p:cNvPicPr>
          <p:nvPr/>
        </p:nvPicPr>
        <p:blipFill>
          <a:blip r:embed="rId6"/>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3657346065"/>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5" r:id="rId3"/>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3847392" y="1501629"/>
            <a:ext cx="8339184" cy="5356371"/>
          </a:xfrm>
          <a:prstGeom prst="rect">
            <a:avLst/>
          </a:prstGeom>
        </p:spPr>
      </p:pic>
      <p:sp>
        <p:nvSpPr>
          <p:cNvPr id="11" name="Right Triangle 10">
            <a:extLst>
              <a:ext uri="{FF2B5EF4-FFF2-40B4-BE49-F238E27FC236}">
                <a16:creationId xmlns="" xmlns:a16="http://schemas.microsoft.com/office/drawing/2014/main" id="{FA148A24-A711-F146-846F-2079683E28A9}"/>
              </a:ext>
            </a:extLst>
          </p:cNvPr>
          <p:cNvSpPr/>
          <p:nvPr/>
        </p:nvSpPr>
        <p:spPr>
          <a:xfrm flipH="1">
            <a:off x="9601200" y="5591048"/>
            <a:ext cx="2590800" cy="1266952"/>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 xmlns:a16="http://schemas.microsoft.com/office/drawing/2014/main" id="{BE29009A-88E2-CA47-B749-6C2C6AFD8BB0}"/>
              </a:ext>
            </a:extLst>
          </p:cNvPr>
          <p:cNvPicPr>
            <a:picLocks noChangeAspect="1"/>
          </p:cNvPicPr>
          <p:nvPr/>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610838139"/>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3847393" y="1501629"/>
            <a:ext cx="8339182" cy="5356370"/>
          </a:xfrm>
          <a:prstGeom prst="rect">
            <a:avLst/>
          </a:prstGeom>
        </p:spPr>
      </p:pic>
      <p:sp>
        <p:nvSpPr>
          <p:cNvPr id="11" name="Right Triangle 10">
            <a:extLst>
              <a:ext uri="{FF2B5EF4-FFF2-40B4-BE49-F238E27FC236}">
                <a16:creationId xmlns="" xmlns:a16="http://schemas.microsoft.com/office/drawing/2014/main" id="{3EC91E7D-BAD0-8D4D-B6C3-5271994E8762}"/>
              </a:ext>
            </a:extLst>
          </p:cNvPr>
          <p:cNvSpPr/>
          <p:nvPr/>
        </p:nvSpPr>
        <p:spPr>
          <a:xfrm flipH="1">
            <a:off x="9601200" y="5591048"/>
            <a:ext cx="2590800" cy="1266952"/>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 xmlns:a16="http://schemas.microsoft.com/office/drawing/2014/main" id="{B6EEF9C3-F736-634E-8174-C9C8E8E98C4C}"/>
              </a:ext>
            </a:extLst>
          </p:cNvPr>
          <p:cNvPicPr>
            <a:picLocks noChangeAspect="1"/>
          </p:cNvPicPr>
          <p:nvPr/>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113851690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2">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2">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2">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 xmlns:a16="http://schemas.microsoft.com/office/drawing/2014/main" id="{950E861C-D2CE-4E42-83A9-FDB90A512CDF}"/>
              </a:ext>
            </a:extLst>
          </p:cNvPr>
          <p:cNvSpPr/>
          <p:nvPr/>
        </p:nvSpPr>
        <p:spPr>
          <a:xfrm flipH="1">
            <a:off x="3764280" y="2736680"/>
            <a:ext cx="8427720" cy="412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0827FABC-47BC-5E42-BDF5-9E184B44EEE8}"/>
              </a:ext>
            </a:extLst>
          </p:cNvPr>
          <p:cNvPicPr>
            <a:picLocks noChangeAspect="1"/>
          </p:cNvPicPr>
          <p:nvPr/>
        </p:nvPicPr>
        <p:blipFill>
          <a:blip r:embed="rId2"/>
          <a:stretch>
            <a:fillRect/>
          </a:stretch>
        </p:blipFill>
        <p:spPr>
          <a:xfrm>
            <a:off x="6784851" y="5580382"/>
            <a:ext cx="5015148" cy="1023499"/>
          </a:xfrm>
          <a:prstGeom prst="rect">
            <a:avLst/>
          </a:prstGeom>
        </p:spPr>
      </p:pic>
      <p:sp>
        <p:nvSpPr>
          <p:cNvPr id="2" name="Title Placeholder 1">
            <a:extLst>
              <a:ext uri="{FF2B5EF4-FFF2-40B4-BE49-F238E27FC236}">
                <a16:creationId xmlns="" xmlns:a16="http://schemas.microsoft.com/office/drawing/2014/main"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912606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i="0" kern="1200" spc="-50" baseline="0">
          <a:solidFill>
            <a:schemeClr val="bg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50">
          <a:solidFill>
            <a:schemeClr val="accent3">
              <a:lumMod val="40000"/>
              <a:lumOff val="60000"/>
            </a:schemeClr>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50">
          <a:solidFill>
            <a:schemeClr val="accent3">
              <a:lumMod val="40000"/>
              <a:lumOff val="60000"/>
            </a:schemeClr>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50">
          <a:solidFill>
            <a:schemeClr val="accent3">
              <a:lumMod val="40000"/>
              <a:lumOff val="60000"/>
            </a:schemeClr>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Tasmania-Map.eps"/>
          <p:cNvPicPr>
            <a:picLocks noChangeAspect="1"/>
          </p:cNvPicPr>
          <p:nvPr/>
        </p:nvPicPr>
        <p:blipFill>
          <a:blip r:embed="rId3">
            <a:extLst>
              <a:ext uri="{28A0092B-C50C-407E-A947-70E740481C1C}">
                <a14:useLocalDpi xmlns:a14="http://schemas.microsoft.com/office/drawing/2010/main" val="0"/>
              </a:ext>
            </a:extLst>
          </a:blip>
          <a:srcRect t="21083" r="9187"/>
          <a:stretch>
            <a:fillRect/>
          </a:stretch>
        </p:blipFill>
        <p:spPr bwMode="auto">
          <a:xfrm>
            <a:off x="5386754" y="1531939"/>
            <a:ext cx="6805246"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867508" y="1163638"/>
            <a:ext cx="505069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5A9B"/>
              </a:buClr>
              <a:buFont typeface="Arial" charset="0"/>
              <a:buChar char="•"/>
              <a:defRPr sz="2800">
                <a:solidFill>
                  <a:srgbClr val="595959"/>
                </a:solidFill>
                <a:latin typeface="Arial" charset="0"/>
                <a:ea typeface="ＭＳ Ｐゴシック" pitchFamily="34" charset="-128"/>
                <a:cs typeface="Arial" charset="0"/>
              </a:defRPr>
            </a:lvl1pPr>
            <a:lvl2pPr marL="742950" indent="-285750" eaLnBrk="0" hangingPunct="0">
              <a:spcBef>
                <a:spcPct val="20000"/>
              </a:spcBef>
              <a:buClr>
                <a:srgbClr val="005A9B"/>
              </a:buClr>
              <a:buFont typeface="Arial" charset="0"/>
              <a:buChar char="–"/>
              <a:defRPr sz="2600">
                <a:solidFill>
                  <a:srgbClr val="595959"/>
                </a:solidFill>
                <a:latin typeface="Arial" charset="0"/>
                <a:ea typeface="ＭＳ Ｐゴシック" pitchFamily="34" charset="-128"/>
                <a:cs typeface="Arial" charset="0"/>
              </a:defRPr>
            </a:lvl2pPr>
            <a:lvl3pPr marL="1143000" indent="-228600" eaLnBrk="0" hangingPunct="0">
              <a:spcBef>
                <a:spcPct val="20000"/>
              </a:spcBef>
              <a:buClr>
                <a:srgbClr val="005A9B"/>
              </a:buClr>
              <a:buFont typeface="Arial" charset="0"/>
              <a:buChar char="•"/>
              <a:defRPr sz="2200">
                <a:solidFill>
                  <a:srgbClr val="595959"/>
                </a:solidFill>
                <a:latin typeface="Arial" charset="0"/>
                <a:ea typeface="ＭＳ Ｐゴシック" pitchFamily="34" charset="-128"/>
                <a:cs typeface="Arial" charset="0"/>
              </a:defRPr>
            </a:lvl3pPr>
            <a:lvl4pPr marL="16002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4pPr>
            <a:lvl5pPr marL="20574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9pPr>
          </a:lstStyle>
          <a:p>
            <a:pPr eaLnBrk="1" hangingPunct="1">
              <a:spcBef>
                <a:spcPct val="0"/>
              </a:spcBef>
              <a:buClrTx/>
              <a:buFontTx/>
              <a:buNone/>
            </a:pPr>
            <a:endParaRPr lang="en-AU" altLang="en-US" sz="1800">
              <a:solidFill>
                <a:srgbClr val="000000"/>
              </a:solidFill>
            </a:endParaRPr>
          </a:p>
        </p:txBody>
      </p:sp>
      <p:sp>
        <p:nvSpPr>
          <p:cNvPr id="7" name="Title 6"/>
          <p:cNvSpPr>
            <a:spLocks noGrp="1"/>
          </p:cNvSpPr>
          <p:nvPr>
            <p:ph type="title"/>
          </p:nvPr>
        </p:nvSpPr>
        <p:spPr>
          <a:xfrm>
            <a:off x="0" y="26866"/>
            <a:ext cx="12192000" cy="1143000"/>
          </a:xfrm>
        </p:spPr>
        <p:txBody>
          <a:bodyPr/>
          <a:lstStyle/>
          <a:p>
            <a:pPr algn="ctr">
              <a:defRPr/>
            </a:pPr>
            <a:r>
              <a:rPr lang="en-AU" altLang="en-US" dirty="0" smtClean="0">
                <a:ea typeface="ＭＳ Ｐゴシック" pitchFamily="34" charset="-128"/>
              </a:rPr>
              <a:t>What killed Tasmania’s giant marsupials?</a:t>
            </a:r>
          </a:p>
        </p:txBody>
      </p:sp>
      <p:sp>
        <p:nvSpPr>
          <p:cNvPr id="62469" name="TextBox 5"/>
          <p:cNvSpPr txBox="1">
            <a:spLocks noChangeArrowheads="1"/>
          </p:cNvSpPr>
          <p:nvPr/>
        </p:nvSpPr>
        <p:spPr bwMode="auto">
          <a:xfrm>
            <a:off x="276462" y="6086233"/>
            <a:ext cx="1156676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5A9B"/>
              </a:buClr>
              <a:buFont typeface="Arial" charset="0"/>
              <a:buChar char="•"/>
              <a:defRPr sz="2800">
                <a:solidFill>
                  <a:srgbClr val="595959"/>
                </a:solidFill>
                <a:latin typeface="Arial" charset="0"/>
                <a:ea typeface="ＭＳ Ｐゴシック" pitchFamily="34" charset="-128"/>
                <a:cs typeface="Arial" charset="0"/>
              </a:defRPr>
            </a:lvl1pPr>
            <a:lvl2pPr marL="742950" indent="-285750" eaLnBrk="0" hangingPunct="0">
              <a:spcBef>
                <a:spcPct val="20000"/>
              </a:spcBef>
              <a:buClr>
                <a:srgbClr val="005A9B"/>
              </a:buClr>
              <a:buFont typeface="Arial" charset="0"/>
              <a:buChar char="–"/>
              <a:defRPr sz="2600">
                <a:solidFill>
                  <a:srgbClr val="595959"/>
                </a:solidFill>
                <a:latin typeface="Arial" charset="0"/>
                <a:ea typeface="ＭＳ Ｐゴシック" pitchFamily="34" charset="-128"/>
                <a:cs typeface="Arial" charset="0"/>
              </a:defRPr>
            </a:lvl2pPr>
            <a:lvl3pPr marL="1143000" indent="-228600" eaLnBrk="0" hangingPunct="0">
              <a:spcBef>
                <a:spcPct val="20000"/>
              </a:spcBef>
              <a:buClr>
                <a:srgbClr val="005A9B"/>
              </a:buClr>
              <a:buFont typeface="Arial" charset="0"/>
              <a:buChar char="•"/>
              <a:defRPr sz="2200">
                <a:solidFill>
                  <a:srgbClr val="595959"/>
                </a:solidFill>
                <a:latin typeface="Arial" charset="0"/>
                <a:ea typeface="ＭＳ Ｐゴシック" pitchFamily="34" charset="-128"/>
                <a:cs typeface="Arial" charset="0"/>
              </a:defRPr>
            </a:lvl3pPr>
            <a:lvl4pPr marL="16002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4pPr>
            <a:lvl5pPr marL="20574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9pPr>
          </a:lstStyle>
          <a:p>
            <a:pPr>
              <a:spcBef>
                <a:spcPct val="0"/>
              </a:spcBef>
              <a:buClrTx/>
              <a:buFontTx/>
              <a:buNone/>
            </a:pPr>
            <a:r>
              <a:rPr lang="en-AU" altLang="en-US" sz="1800" b="1" i="1" dirty="0">
                <a:solidFill>
                  <a:srgbClr val="005A9B"/>
                </a:solidFill>
                <a:latin typeface="Poppins" panose="020B0604020202020204" charset="0"/>
                <a:cs typeface="Poppins" panose="020B0604020202020204" charset="0"/>
              </a:rPr>
              <a:t>Collaborators</a:t>
            </a:r>
            <a:r>
              <a:rPr lang="en-AU" altLang="en-US" sz="2000" b="1" i="1" dirty="0">
                <a:solidFill>
                  <a:srgbClr val="000000"/>
                </a:solidFill>
              </a:rPr>
              <a:t/>
            </a:r>
            <a:br>
              <a:rPr lang="en-AU" altLang="en-US" sz="2000" b="1" i="1" dirty="0">
                <a:solidFill>
                  <a:srgbClr val="000000"/>
                </a:solidFill>
              </a:rPr>
            </a:br>
            <a:r>
              <a:rPr lang="en-AU" altLang="en-US" sz="1600" i="1" dirty="0">
                <a:solidFill>
                  <a:schemeClr val="tx1"/>
                </a:solidFill>
                <a:latin typeface="Fira Sans" panose="020B0604020202020204" charset="0"/>
              </a:rPr>
              <a:t>University of Wollongong, Australian National University</a:t>
            </a:r>
          </a:p>
        </p:txBody>
      </p:sp>
      <p:graphicFrame>
        <p:nvGraphicFramePr>
          <p:cNvPr id="9" name="Table 8"/>
          <p:cNvGraphicFramePr>
            <a:graphicFrameLocks noGrp="1"/>
          </p:cNvGraphicFramePr>
          <p:nvPr>
            <p:extLst>
              <p:ext uri="{D42A27DB-BD31-4B8C-83A1-F6EECF244321}">
                <p14:modId xmlns:p14="http://schemas.microsoft.com/office/powerpoint/2010/main" val="1205018912"/>
              </p:ext>
            </p:extLst>
          </p:nvPr>
        </p:nvGraphicFramePr>
        <p:xfrm>
          <a:off x="282324" y="1549334"/>
          <a:ext cx="6434053" cy="4183139"/>
        </p:xfrm>
        <a:graphic>
          <a:graphicData uri="http://schemas.openxmlformats.org/drawingml/2006/table">
            <a:tbl>
              <a:tblPr>
                <a:tableStyleId>{5C22544A-7EE6-4342-B048-85BDC9FD1C3A}</a:tableStyleId>
              </a:tblPr>
              <a:tblGrid>
                <a:gridCol w="6434053"/>
              </a:tblGrid>
              <a:tr h="370840">
                <a:tc>
                  <a:txBody>
                    <a:bodyPr/>
                    <a:lstStyle/>
                    <a:p>
                      <a:pPr marL="0" indent="0"/>
                      <a:r>
                        <a:rPr lang="en-AU" sz="2000" b="1" dirty="0" smtClean="0">
                          <a:solidFill>
                            <a:schemeClr val="bg1"/>
                          </a:solidFill>
                          <a:latin typeface="Poppins" panose="020B0604020202020204" charset="0"/>
                          <a:ea typeface="ＭＳ Ｐゴシック" charset="0"/>
                          <a:cs typeface="Poppins" panose="020B0604020202020204" charset="0"/>
                        </a:rPr>
                        <a:t>Study</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835355">
                <a:tc>
                  <a:txBody>
                    <a:bodyPr/>
                    <a:lstStyle/>
                    <a:p>
                      <a:r>
                        <a:rPr lang="en-AU" sz="1800" dirty="0" smtClean="0">
                          <a:latin typeface="Fira Sans" panose="020B0604020202020204" charset="0"/>
                          <a:ea typeface="ＭＳ Ｐゴシック" charset="0"/>
                          <a:cs typeface="Arial" charset="0"/>
                        </a:rPr>
                        <a:t>Analysis on the skeletal remains of over </a:t>
                      </a:r>
                      <a:br>
                        <a:rPr lang="en-AU" sz="1800" dirty="0" smtClean="0">
                          <a:latin typeface="Fira Sans" panose="020B0604020202020204" charset="0"/>
                          <a:ea typeface="ＭＳ Ｐゴシック" charset="0"/>
                          <a:cs typeface="Arial" charset="0"/>
                        </a:rPr>
                      </a:br>
                      <a:r>
                        <a:rPr lang="en-AU" sz="1800" dirty="0" smtClean="0">
                          <a:latin typeface="Fira Sans" panose="020B0604020202020204" charset="0"/>
                          <a:ea typeface="ＭＳ Ｐゴシック" charset="0"/>
                          <a:cs typeface="Arial" charset="0"/>
                        </a:rPr>
                        <a:t>40,000 year old extinct </a:t>
                      </a:r>
                      <a:r>
                        <a:rPr lang="en-AU" sz="1800" dirty="0" err="1" smtClean="0">
                          <a:latin typeface="Fira Sans" panose="020B0604020202020204" charset="0"/>
                          <a:ea typeface="ＭＳ Ｐゴシック" charset="0"/>
                          <a:cs typeface="Arial" charset="0"/>
                        </a:rPr>
                        <a:t>megafauna</a:t>
                      </a:r>
                      <a:r>
                        <a:rPr lang="en-AU" sz="1800" dirty="0" smtClean="0">
                          <a:latin typeface="Fira Sans" panose="020B0604020202020204" charset="0"/>
                          <a:ea typeface="ＭＳ Ｐゴシック" charset="0"/>
                          <a:cs typeface="Arial" charset="0"/>
                        </a:rPr>
                        <a:t>.</a:t>
                      </a:r>
                      <a:endParaRPr lang="en-AU" sz="1800" dirty="0">
                        <a:latin typeface="Fira Sans" panose="020B0604020202020204" charset="0"/>
                        <a:ea typeface="ＭＳ Ｐゴシック" charset="0"/>
                        <a:cs typeface="Arial"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r h="370840">
                <a:tc>
                  <a:txBody>
                    <a:bodyPr/>
                    <a:lstStyle/>
                    <a:p>
                      <a:r>
                        <a:rPr lang="en-AU" sz="2000" b="1" dirty="0" smtClean="0">
                          <a:solidFill>
                            <a:schemeClr val="bg1"/>
                          </a:solidFill>
                          <a:latin typeface="Poppins" panose="020B0604020202020204" charset="0"/>
                          <a:ea typeface="ＭＳ Ｐゴシック" charset="0"/>
                          <a:cs typeface="Poppins" panose="020B0604020202020204" charset="0"/>
                        </a:rPr>
                        <a:t>Results</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1331952">
                <a:tc>
                  <a:txBody>
                    <a:bodyPr/>
                    <a:lstStyle/>
                    <a:p>
                      <a:r>
                        <a:rPr lang="en-AU" sz="1800" dirty="0" smtClean="0">
                          <a:latin typeface="Fira Sans" panose="020B0604020202020204" charset="0"/>
                          <a:ea typeface="ＭＳ Ｐゴシック" charset="0"/>
                          <a:cs typeface="Arial" charset="0"/>
                        </a:rPr>
                        <a:t>About 2000 years ago </a:t>
                      </a:r>
                      <a:r>
                        <a:rPr lang="en-AU" sz="1800" dirty="0" err="1" smtClean="0">
                          <a:latin typeface="Fira Sans" panose="020B0604020202020204" charset="0"/>
                          <a:ea typeface="ＭＳ Ｐゴシック" charset="0"/>
                          <a:cs typeface="Arial" charset="0"/>
                        </a:rPr>
                        <a:t>megafauna</a:t>
                      </a:r>
                      <a:r>
                        <a:rPr lang="en-AU" sz="1800" dirty="0" smtClean="0">
                          <a:latin typeface="Fira Sans" panose="020B0604020202020204" charset="0"/>
                          <a:ea typeface="ＭＳ Ｐゴシック" charset="0"/>
                          <a:cs typeface="Arial" charset="0"/>
                        </a:rPr>
                        <a:t>  shared the island with humans before disappearing, challenging historical views and raising the possibility humans were involved in the extinction.</a:t>
                      </a:r>
                      <a:endParaRPr lang="en-AU" sz="1800" dirty="0">
                        <a:latin typeface="Fira Sans" panose="020B0604020202020204" charset="0"/>
                        <a:ea typeface="ＭＳ Ｐゴシック" charset="0"/>
                        <a:cs typeface="Arial"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r h="370840">
                <a:tc>
                  <a:txBody>
                    <a:bodyPr/>
                    <a:lstStyle/>
                    <a:p>
                      <a:r>
                        <a:rPr lang="en-AU" sz="2000" b="1" dirty="0" smtClean="0">
                          <a:solidFill>
                            <a:schemeClr val="bg1"/>
                          </a:solidFill>
                          <a:latin typeface="Poppins" panose="020B0604020202020204" charset="0"/>
                          <a:ea typeface="ＭＳ Ｐゴシック" charset="0"/>
                          <a:cs typeface="Poppins" panose="020B0604020202020204" charset="0"/>
                        </a:rPr>
                        <a:t>Next steps</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8271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latin typeface="Fira Sans" panose="020B0604020202020204" charset="0"/>
                          <a:ea typeface="ＭＳ Ｐゴシック" charset="0"/>
                          <a:cs typeface="Arial" charset="0"/>
                        </a:rPr>
                        <a:t>Find evidence of interactions between humans and </a:t>
                      </a:r>
                      <a:r>
                        <a:rPr lang="en-AU" sz="1800" dirty="0" err="1" smtClean="0">
                          <a:latin typeface="Fira Sans" panose="020B0604020202020204" charset="0"/>
                          <a:ea typeface="ＭＳ Ｐゴシック" charset="0"/>
                          <a:cs typeface="Arial" charset="0"/>
                        </a:rPr>
                        <a:t>megafauna</a:t>
                      </a:r>
                      <a:r>
                        <a:rPr lang="en-AU" sz="1800" dirty="0" smtClean="0">
                          <a:latin typeface="Fira Sans" panose="020B0604020202020204" charset="0"/>
                          <a:ea typeface="ＭＳ Ｐゴシック" charset="0"/>
                          <a:cs typeface="Arial" charset="0"/>
                        </a:rPr>
                        <a:t>.</a:t>
                      </a: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bl>
          </a:graphicData>
        </a:graphic>
      </p:graphicFrame>
      <p:pic>
        <p:nvPicPr>
          <p:cNvPr id="62471" name="Picture 4" descr="TasMap-LegendBox.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0262" y="6223245"/>
            <a:ext cx="28135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986954" y="6075608"/>
            <a:ext cx="3042139" cy="523875"/>
          </a:xfrm>
          <a:prstGeom prst="rect">
            <a:avLst/>
          </a:prstGeom>
          <a:noFill/>
        </p:spPr>
        <p:txBody>
          <a:bodyPr>
            <a:spAutoFit/>
          </a:bodyPr>
          <a:lstStyle/>
          <a:p>
            <a:pPr>
              <a:defRPr/>
            </a:pPr>
            <a:r>
              <a:rPr lang="en-GB" sz="1400" dirty="0">
                <a:solidFill>
                  <a:schemeClr val="tx1">
                    <a:lumMod val="65000"/>
                    <a:lumOff val="35000"/>
                  </a:schemeClr>
                </a:solidFill>
                <a:ea typeface="ＭＳ Ｐゴシック" charset="0"/>
                <a:cs typeface="ＭＳ Ｐゴシック" charset="0"/>
              </a:rPr>
              <a:t>Approximate contour for the Bass Strait land bridge.</a:t>
            </a:r>
          </a:p>
        </p:txBody>
      </p:sp>
    </p:spTree>
    <p:extLst>
      <p:ext uri="{BB962C8B-B14F-4D97-AF65-F5344CB8AC3E}">
        <p14:creationId xmlns:p14="http://schemas.microsoft.com/office/powerpoint/2010/main" val="91832414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NSTO Main Content">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70835900-DB24-1E4B-9B40-D34C4D8F1E42}" vid="{D16FAA05-3DA8-F14D-842C-EFB52E22212E}"/>
    </a:ext>
  </a:extLst>
</a:theme>
</file>

<file path=ppt/theme/theme2.xml><?xml version="1.0" encoding="utf-8"?>
<a:theme xmlns:a="http://schemas.openxmlformats.org/drawingml/2006/main" name="ANSTO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70835900-DB24-1E4B-9B40-D34C4D8F1E42}" vid="{E3F1BEE3-0D6F-0A43-BF38-EF93417307AD}"/>
    </a:ext>
  </a:extLst>
</a:theme>
</file>

<file path=ppt/theme/theme3.xml><?xml version="1.0" encoding="utf-8"?>
<a:theme xmlns:a="http://schemas.openxmlformats.org/drawingml/2006/main" name="ANSTO Dark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70835900-DB24-1E4B-9B40-D34C4D8F1E42}" vid="{0187362D-D8D4-7748-9442-5A3F9C811044}"/>
    </a:ext>
  </a:extLst>
</a:theme>
</file>

<file path=ppt/theme/theme4.xml><?xml version="1.0" encoding="utf-8"?>
<a:theme xmlns:a="http://schemas.openxmlformats.org/drawingml/2006/main" name="ANSTO Teal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70835900-DB24-1E4B-9B40-D34C4D8F1E42}" vid="{45049870-FAC7-D541-8A40-EF1B244BC2EA}"/>
    </a:ext>
  </a:extLst>
</a:theme>
</file>

<file path=ppt/theme/theme5.xml><?xml version="1.0" encoding="utf-8"?>
<a:theme xmlns:a="http://schemas.openxmlformats.org/drawingml/2006/main" name="ANSTO Thank you slid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5" id="{70835900-DB24-1E4B-9B40-D34C4D8F1E42}" vid="{AFDF4BAD-DAD5-664B-9F2B-BE4D436AC10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ANSTO-Template-CorpFonts-2018-16x9</Template>
  <TotalTime>14</TotalTime>
  <Words>190</Words>
  <Application>Microsoft Office PowerPoint</Application>
  <PresentationFormat>Custom</PresentationFormat>
  <Paragraphs>16</Paragraphs>
  <Slides>1</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vt:i4>
      </vt:variant>
    </vt:vector>
  </HeadingPairs>
  <TitlesOfParts>
    <vt:vector size="13" baseType="lpstr">
      <vt:lpstr>Arial</vt:lpstr>
      <vt:lpstr>Wingdings</vt:lpstr>
      <vt:lpstr>Fira Sans Light</vt:lpstr>
      <vt:lpstr>ＭＳ Ｐゴシック</vt:lpstr>
      <vt:lpstr>Calibri</vt:lpstr>
      <vt:lpstr>Fira Sans</vt:lpstr>
      <vt:lpstr>Poppins</vt:lpstr>
      <vt:lpstr>ANSTO Main Content</vt:lpstr>
      <vt:lpstr>ANSTO Blue slides</vt:lpstr>
      <vt:lpstr>ANSTO Dark blue slides</vt:lpstr>
      <vt:lpstr>ANSTO Teal slides</vt:lpstr>
      <vt:lpstr>ANSTO Thank you slide</vt:lpstr>
      <vt:lpstr>What killed Tasmania’s giant marsupials?</vt:lpstr>
    </vt:vector>
  </TitlesOfParts>
  <Company>ANSTO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BURNS, Vanessa</dc:creator>
  <cp:lastModifiedBy>BURNS, Vanessa</cp:lastModifiedBy>
  <cp:revision>10</cp:revision>
  <dcterms:created xsi:type="dcterms:W3CDTF">2018-11-23T04:26:35Z</dcterms:created>
  <dcterms:modified xsi:type="dcterms:W3CDTF">2018-11-23T04:47:28Z</dcterms:modified>
</cp:coreProperties>
</file>