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1"/>
    <p:sldMasterId id="2147483672" r:id="rId2"/>
    <p:sldMasterId id="2147483677" r:id="rId3"/>
    <p:sldMasterId id="2147483680" r:id="rId4"/>
    <p:sldMasterId id="2147483683" r:id="rId5"/>
  </p:sldMasterIdLst>
  <p:notesMasterIdLst>
    <p:notesMasterId r:id="rId7"/>
  </p:notesMasterIdLst>
  <p:sldIdLst>
    <p:sldId id="286" r:id="rId6"/>
  </p:sldIdLst>
  <p:sldSz cx="12192000" cy="6858000"/>
  <p:notesSz cx="6858000" cy="9144000"/>
  <p:embeddedFontLst>
    <p:embeddedFont>
      <p:font typeface="Fira Sans Light" panose="020B0604020202020204" charset="0"/>
      <p:regular r:id="rId8"/>
      <p:italic r:id="rId9"/>
    </p:embeddedFont>
    <p:embeddedFont>
      <p:font typeface="ＭＳ Ｐゴシック" panose="020B0600070205080204" pitchFamily="34" charset="-128"/>
      <p:regular r:id="rId10"/>
    </p:embeddedFont>
    <p:embeddedFont>
      <p:font typeface="Fira Sans"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Poppins"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164"/>
    <a:srgbClr val="146464"/>
    <a:srgbClr val="145F64"/>
    <a:srgbClr val="1D6164"/>
    <a:srgbClr val="2A6164"/>
    <a:srgbClr val="49BFBE"/>
    <a:srgbClr val="49BDBE"/>
    <a:srgbClr val="54BDBE"/>
    <a:srgbClr val="6ABDBE"/>
    <a:srgbClr val="0A1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1"/>
    <p:restoredTop sz="94671"/>
  </p:normalViewPr>
  <p:slideViewPr>
    <p:cSldViewPr snapToGrid="0" snapToObjects="1">
      <p:cViewPr varScale="1">
        <p:scale>
          <a:sx n="117" d="100"/>
          <a:sy n="117" d="100"/>
        </p:scale>
        <p:origin x="-68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C5B37-73E9-437D-845B-19F9975AF5C6}" type="datetimeFigureOut">
              <a:rPr lang="en-AU" smtClean="0"/>
              <a:t>15/02/2019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36BB8-5CCB-4994-B151-B1557335F2F2}" type="slidenum">
              <a:rPr lang="en-AU" smtClean="0"/>
              <a:t>‹#›</a:t>
            </a:fld>
            <a:endParaRPr lang="en-AU"/>
          </a:p>
        </p:txBody>
      </p:sp>
    </p:spTree>
    <p:extLst>
      <p:ext uri="{BB962C8B-B14F-4D97-AF65-F5344CB8AC3E}">
        <p14:creationId xmlns:p14="http://schemas.microsoft.com/office/powerpoint/2010/main" val="319625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smtClean="0">
                <a:ea typeface="ＭＳ Ｐゴシック" pitchFamily="34" charset="-128"/>
              </a:rPr>
              <a:t>Unravelling the history of China’s Silk Road</a:t>
            </a:r>
          </a:p>
          <a:p>
            <a:r>
              <a:rPr lang="en-AU" altLang="en-US" smtClean="0">
                <a:ea typeface="ＭＳ Ｐゴシック" pitchFamily="34" charset="-128"/>
              </a:rPr>
              <a:t>Nuclear techniques are being used to help rewrite the history books on the development of China. Scientists from ANSTO and the Chinese Academy of Sciences have found that the East met the West much earlier than the classical history books had been telling us. The studies</a:t>
            </a:r>
          </a:p>
          <a:p>
            <a:r>
              <a:rPr lang="en-AU" altLang="en-US" smtClean="0">
                <a:ea typeface="ＭＳ Ｐゴシック" pitchFamily="34" charset="-128"/>
              </a:rPr>
              <a:t>show that trade in agriculture and bronze was going on with China much earlier than the famed trades of textiles along the Silk Road.</a:t>
            </a:r>
          </a:p>
          <a:p>
            <a:endParaRPr lang="en-AU" altLang="en-US" smtClean="0">
              <a:ea typeface="ＭＳ Ｐゴシック" pitchFamily="34" charset="-128"/>
            </a:endParaRPr>
          </a:p>
          <a:p>
            <a:r>
              <a:rPr lang="en-AU" altLang="en-US" smtClean="0">
                <a:ea typeface="ＭＳ Ｐゴシック" pitchFamily="34" charset="-128"/>
              </a:rPr>
              <a:t>Radiocarbon analyses performed by ANSTO’s STAR accelerator on bronze and wheat found in north-west China demonstrate that the Silk Road has been a trade route for at least 4000 years – more than 2000 years earlier than previously believed. </a:t>
            </a:r>
          </a:p>
          <a:p>
            <a:endParaRPr lang="en-AU" altLang="en-US" smtClean="0">
              <a:ea typeface="ＭＳ Ｐゴシック" pitchFamily="34" charset="-128"/>
            </a:endParaRPr>
          </a:p>
          <a:p>
            <a:r>
              <a:rPr lang="en-AU" altLang="en-US" smtClean="0">
                <a:ea typeface="ＭＳ Ｐゴシック" pitchFamily="34" charset="-128"/>
              </a:rPr>
              <a:t>ANSTO researchers are also providing new insights about the diets of people along these ancient sites. Indications are that millet was the principal staple of human diets and some domestic animals, while the analysis of remains of herded animals suggest they grazed over areas well beyond the local region. The results are shedding new light about the development and spread of civilisations across Asia.</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ECEF3CC-ECDA-46CC-ACF5-6D6A0D7850BB}" type="slidenum">
              <a:rPr lang="en-AU" altLang="en-US" smtClean="0">
                <a:solidFill>
                  <a:srgbClr val="000000"/>
                </a:solidFill>
                <a:latin typeface="Arial" charset="0"/>
              </a:rPr>
              <a:pPr eaLnBrk="1" hangingPunct="1">
                <a:spcBef>
                  <a:spcPct val="0"/>
                </a:spcBef>
              </a:pPr>
              <a:t>1</a:t>
            </a:fld>
            <a:endParaRPr lang="en-AU" alt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lgn="ctr">
              <a:defRPr/>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15/02/2019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5631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35041"/>
            <a:ext cx="10363200" cy="1470025"/>
          </a:xfrm>
        </p:spPr>
        <p:txBody>
          <a:bodyPr/>
          <a:lstStyle/>
          <a:p>
            <a:r>
              <a:rPr lang="en-AU" smtClean="0"/>
              <a:t>Click to edit Master title style</a:t>
            </a:r>
            <a:endParaRPr lang="en-US"/>
          </a:p>
        </p:txBody>
      </p:sp>
    </p:spTree>
    <p:extLst>
      <p:ext uri="{BB962C8B-B14F-4D97-AF65-F5344CB8AC3E}">
        <p14:creationId xmlns:p14="http://schemas.microsoft.com/office/powerpoint/2010/main" val="9240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Left Pic-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549661" y="1988840"/>
            <a:ext cx="4079631" cy="3989859"/>
          </a:xfrm>
        </p:spPr>
        <p:txBody>
          <a:bodyPr rtlCol="0">
            <a:normAutofit/>
          </a:bodyPr>
          <a:lstStyle/>
          <a:p>
            <a:pPr lvl="0"/>
            <a:endParaRPr lang="en-US" noProof="0" smtClean="0"/>
          </a:p>
        </p:txBody>
      </p:sp>
      <p:sp>
        <p:nvSpPr>
          <p:cNvPr id="6" name="Text Placeholder 5"/>
          <p:cNvSpPr>
            <a:spLocks noGrp="1"/>
          </p:cNvSpPr>
          <p:nvPr>
            <p:ph type="body" sz="quarter" idx="11"/>
          </p:nvPr>
        </p:nvSpPr>
        <p:spPr>
          <a:xfrm>
            <a:off x="844062" y="1988840"/>
            <a:ext cx="6096000" cy="3989859"/>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Title 1"/>
          <p:cNvSpPr>
            <a:spLocks noGrp="1"/>
          </p:cNvSpPr>
          <p:nvPr>
            <p:ph type="title"/>
          </p:nvPr>
        </p:nvSpPr>
        <p:spPr>
          <a:xfrm>
            <a:off x="0" y="404664"/>
            <a:ext cx="12192000" cy="1143000"/>
          </a:xfrm>
        </p:spPr>
        <p:txBody>
          <a:bodyPr/>
          <a:lstStyle/>
          <a:p>
            <a:r>
              <a:rPr lang="en-AU" smtClean="0"/>
              <a:t>Click to edit Master title style</a:t>
            </a:r>
            <a:endParaRPr lang="en-US"/>
          </a:p>
        </p:txBody>
      </p:sp>
      <p:sp>
        <p:nvSpPr>
          <p:cNvPr id="5" name="Footer Placeholder 4"/>
          <p:cNvSpPr>
            <a:spLocks noGrp="1"/>
          </p:cNvSpPr>
          <p:nvPr>
            <p:ph type="ftr" sz="quarter" idx="12"/>
          </p:nvPr>
        </p:nvSpPr>
        <p:spPr>
          <a:xfrm>
            <a:off x="1752600" y="6356351"/>
            <a:ext cx="6736862" cy="365125"/>
          </a:xfrm>
          <a:prstGeom prst="rect">
            <a:avLst/>
          </a:prstGeom>
        </p:spPr>
        <p:txBody>
          <a:bodyPr vert="horz" lIns="91440" tIns="45720" rIns="91440" bIns="45720" rtlCol="0" anchor="ctr"/>
          <a:lstStyle>
            <a:lvl1pPr algn="ctr">
              <a:defRPr sz="1200">
                <a:solidFill>
                  <a:prstClr val="black">
                    <a:lumMod val="50000"/>
                    <a:lumOff val="50000"/>
                  </a:prstClr>
                </a:solidFill>
                <a:latin typeface="Arial" charset="0"/>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3"/>
          </p:nvPr>
        </p:nvSpPr>
        <p:spPr>
          <a:xfrm>
            <a:off x="423986" y="6354764"/>
            <a:ext cx="1041399"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defRPr>
            </a:lvl1pPr>
          </a:lstStyle>
          <a:p>
            <a:pPr>
              <a:defRPr/>
            </a:pPr>
            <a:fld id="{41D69E0A-132C-431E-B942-096EA6E496F5}" type="slidenum">
              <a:rPr lang="en-US" altLang="en-US"/>
              <a:pPr>
                <a:defRPr/>
              </a:pPr>
              <a:t>‹#›</a:t>
            </a:fld>
            <a:endParaRPr lang="en-US" altLang="en-US"/>
          </a:p>
        </p:txBody>
      </p:sp>
    </p:spTree>
    <p:extLst>
      <p:ext uri="{BB962C8B-B14F-4D97-AF65-F5344CB8AC3E}">
        <p14:creationId xmlns:p14="http://schemas.microsoft.com/office/powerpoint/2010/main" val="360292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15/02/2019</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06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15/02/2019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640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244A83F-DEE4-4E5F-A11B-CEBC9C3DCAD1}" type="datetimeFigureOut">
              <a:rPr lang="en-AU" smtClean="0"/>
              <a:t>15/02/2019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64380E-74B9-4A22-B0FF-3FAA58219D87}" type="slidenum">
              <a:rPr lang="en-AU" smtClean="0"/>
              <a:t>‹#›</a:t>
            </a:fld>
            <a:endParaRPr lang="en-AU"/>
          </a:p>
        </p:txBody>
      </p:sp>
    </p:spTree>
    <p:extLst>
      <p:ext uri="{BB962C8B-B14F-4D97-AF65-F5344CB8AC3E}">
        <p14:creationId xmlns:p14="http://schemas.microsoft.com/office/powerpoint/2010/main" val="167093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15/02/2019</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521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15/02/2019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4449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2">
                    <a:lumMod val="20000"/>
                    <a:lumOff val="80000"/>
                  </a:schemeClr>
                </a:solidFill>
              </a:defRPr>
            </a:lvl1pPr>
          </a:lstStyle>
          <a:p>
            <a:fld id="{1914ADBB-9B2F-49DA-AF6D-BE3F02D08A96}" type="datetimeFigureOut">
              <a:rPr lang="en-AU" smtClean="0"/>
              <a:pPr/>
              <a:t>15/02/2019</a:t>
            </a:fld>
            <a:endParaRPr lang="en-AU" dirty="0"/>
          </a:p>
        </p:txBody>
      </p:sp>
      <p:sp>
        <p:nvSpPr>
          <p:cNvPr id="5" name="Footer Placeholder 4"/>
          <p:cNvSpPr>
            <a:spLocks noGrp="1"/>
          </p:cNvSpPr>
          <p:nvPr>
            <p:ph type="ftr" sz="quarter" idx="11"/>
          </p:nvPr>
        </p:nvSpPr>
        <p:spPr/>
        <p:txBody>
          <a:bodyPr/>
          <a:lstStyle>
            <a:lvl1pPr>
              <a:defRPr>
                <a:solidFill>
                  <a:schemeClr val="accent2">
                    <a:lumMod val="20000"/>
                    <a:lumOff val="8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2">
                    <a:lumMod val="20000"/>
                    <a:lumOff val="8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6044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15/02/2019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2">
                    <a:lumMod val="20000"/>
                    <a:lumOff val="8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1776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15/02/2019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9921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C762F-CA59-49E8-B588-821B631C7A3E}" type="datetimeFigureOut">
              <a:rPr lang="en-AU" smtClean="0"/>
              <a:t>15/02/2019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49449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77826" y="1600200"/>
            <a:ext cx="55969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85211" y="1600200"/>
            <a:ext cx="5497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D4C762F-CA59-49E8-B588-821B631C7A3E}" type="datetimeFigureOut">
              <a:rPr lang="en-AU" smtClean="0"/>
              <a:t>15/02/2019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12203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277826" y="1535113"/>
            <a:ext cx="57181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77826" y="2174875"/>
            <a:ext cx="57181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D4C762F-CA59-49E8-B588-821B631C7A3E}" type="datetimeFigureOut">
              <a:rPr lang="en-AU" smtClean="0"/>
              <a:t>15/02/2019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3842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D4C762F-CA59-49E8-B588-821B631C7A3E}" type="datetimeFigureOut">
              <a:rPr lang="en-AU" smtClean="0"/>
              <a:t>15/02/2019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80931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C762F-CA59-49E8-B588-821B631C7A3E}" type="datetimeFigureOut">
              <a:rPr lang="en-AU" smtClean="0"/>
              <a:t>15/02/2019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1092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15/02/2019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2628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15/02/2019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211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ight Triangle 9">
            <a:extLst>
              <a:ext uri="{FF2B5EF4-FFF2-40B4-BE49-F238E27FC236}">
                <a16:creationId xmlns="" xmlns:a16="http://schemas.microsoft.com/office/drawing/2014/main" id="{60F1E91D-5DA8-9746-970C-5CBFB20C5755}"/>
              </a:ext>
            </a:extLst>
          </p:cNvPr>
          <p:cNvSpPr/>
          <p:nvPr/>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A6469082-63E2-2742-AF39-91BB6A3B01A0}"/>
              </a:ext>
            </a:extLst>
          </p:cNvPr>
          <p:cNvSpPr/>
          <p:nvPr/>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91758"/>
            <a:ext cx="11304574" cy="1143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tx1">
                    <a:tint val="75000"/>
                  </a:schemeClr>
                </a:solidFill>
                <a:latin typeface="Fira Sans" panose="020B0604020202020204" charset="0"/>
              </a:defRPr>
            </a:lvl1pPr>
          </a:lstStyle>
          <a:p>
            <a:fld id="{AD4C762F-CA59-49E8-B588-821B631C7A3E}" type="datetimeFigureOut">
              <a:rPr lang="en-AU" smtClean="0"/>
              <a:pPr/>
              <a:t>15/02/2019</a:t>
            </a:fld>
            <a:endParaRPr lang="en-AU" dirty="0"/>
          </a:p>
        </p:txBody>
      </p:sp>
      <p:sp>
        <p:nvSpPr>
          <p:cNvPr id="5" name="Footer Placeholder 4"/>
          <p:cNvSpPr>
            <a:spLocks noGrp="1"/>
          </p:cNvSpPr>
          <p:nvPr>
            <p:ph type="ftr" sz="quarter" idx="3"/>
          </p:nvPr>
        </p:nvSpPr>
        <p:spPr>
          <a:xfrm>
            <a:off x="1747880" y="6356350"/>
            <a:ext cx="6934873" cy="365125"/>
          </a:xfrm>
          <a:prstGeom prst="rect">
            <a:avLst/>
          </a:prstGeom>
        </p:spPr>
        <p:txBody>
          <a:bodyPr vert="horz" lIns="91440" tIns="45720" rIns="91440" bIns="45720" rtlCol="0" anchor="ctr"/>
          <a:lstStyle>
            <a:lvl1pPr algn="ctr">
              <a:defRPr sz="1200" b="1">
                <a:solidFill>
                  <a:schemeClr val="tx1">
                    <a:tint val="75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tx1">
                    <a:tint val="75000"/>
                  </a:schemeClr>
                </a:solidFill>
                <a:latin typeface="Fira Sans" panose="020B0604020202020204" charset="0"/>
              </a:defRPr>
            </a:lvl1pPr>
          </a:lstStyle>
          <a:p>
            <a:fld id="{9094B4EA-4D9F-48E4-A7D5-A43E4F5E8708}" type="slidenum">
              <a:rPr lang="en-AU" smtClean="0"/>
              <a:pPr/>
              <a:t>‹#›</a:t>
            </a:fld>
            <a:endParaRPr lang="en-AU"/>
          </a:p>
        </p:txBody>
      </p:sp>
      <p:pic>
        <p:nvPicPr>
          <p:cNvPr id="8" name="Picture 7">
            <a:extLst>
              <a:ext uri="{FF2B5EF4-FFF2-40B4-BE49-F238E27FC236}">
                <a16:creationId xmlns="" xmlns:a16="http://schemas.microsoft.com/office/drawing/2014/main" id="{FD9CDF7B-6094-D341-91FD-53AA2397D9EC}"/>
              </a:ext>
            </a:extLst>
          </p:cNvPr>
          <p:cNvPicPr>
            <a:picLocks noChangeAspect="1"/>
          </p:cNvPicPr>
          <p:nvPr/>
        </p:nvPicPr>
        <p:blipFill>
          <a:blip r:embed="rId13"/>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40148418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84" r:id="rId10"/>
    <p:sldLayoutId id="2147483686" r:id="rId11"/>
  </p:sldLayoutIdLst>
  <p:txStyles>
    <p:title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p:titleStyle>
    <p:body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F75C0"/>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3847392" y="1501629"/>
            <a:ext cx="8339184" cy="5356371"/>
          </a:xfrm>
          <a:prstGeom prst="rect">
            <a:avLst/>
          </a:prstGeom>
        </p:spPr>
      </p:pic>
      <p:sp>
        <p:nvSpPr>
          <p:cNvPr id="10" name="Right Triangle 9">
            <a:extLst>
              <a:ext uri="{FF2B5EF4-FFF2-40B4-BE49-F238E27FC236}">
                <a16:creationId xmlns="" xmlns:a16="http://schemas.microsoft.com/office/drawing/2014/main" id="{EEDF4D98-E277-7349-8057-8A7000E9D316}"/>
              </a:ext>
            </a:extLst>
          </p:cNvPr>
          <p:cNvSpPr/>
          <p:nvPr/>
        </p:nvSpPr>
        <p:spPr>
          <a:xfrm flipH="1">
            <a:off x="9601200" y="5591048"/>
            <a:ext cx="2590800" cy="1266952"/>
          </a:xfrm>
          <a:prstGeom prst="rtTriangle">
            <a:avLst/>
          </a:prstGeom>
          <a:solidFill>
            <a:srgbClr val="22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15/02/2019</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1" name="Picture 10">
            <a:extLst>
              <a:ext uri="{FF2B5EF4-FFF2-40B4-BE49-F238E27FC236}">
                <a16:creationId xmlns="" xmlns:a16="http://schemas.microsoft.com/office/drawing/2014/main" id="{31F13723-5348-A140-A426-CB286BCB9C8C}"/>
              </a:ext>
            </a:extLst>
          </p:cNvPr>
          <p:cNvPicPr>
            <a:picLocks noChangeAspect="1"/>
          </p:cNvPicPr>
          <p:nvPr/>
        </p:nvPicPr>
        <p:blipFill>
          <a:blip r:embed="rId6"/>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3657346065"/>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5" r:id="rId3"/>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3847392" y="1501629"/>
            <a:ext cx="8339184" cy="5356371"/>
          </a:xfrm>
          <a:prstGeom prst="rect">
            <a:avLst/>
          </a:prstGeom>
        </p:spPr>
      </p:pic>
      <p:sp>
        <p:nvSpPr>
          <p:cNvPr id="11" name="Right Triangle 10">
            <a:extLst>
              <a:ext uri="{FF2B5EF4-FFF2-40B4-BE49-F238E27FC236}">
                <a16:creationId xmlns="" xmlns:a16="http://schemas.microsoft.com/office/drawing/2014/main" id="{FA148A24-A711-F146-846F-2079683E28A9}"/>
              </a:ext>
            </a:extLst>
          </p:cNvPr>
          <p:cNvSpPr/>
          <p:nvPr/>
        </p:nvSpPr>
        <p:spPr>
          <a:xfrm flipH="1">
            <a:off x="9601200" y="5591048"/>
            <a:ext cx="2590800" cy="1266952"/>
          </a:xfrm>
          <a:prstGeom prst="rtTriangle">
            <a:avLst/>
          </a:prstGeom>
          <a:solidFill>
            <a:srgbClr val="0A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15/02/2019</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 xmlns:a16="http://schemas.microsoft.com/office/drawing/2014/main" id="{BE29009A-88E2-CA47-B749-6C2C6AFD8BB0}"/>
              </a:ext>
            </a:extLst>
          </p:cNvPr>
          <p:cNvPicPr>
            <a:picLocks noChangeAspect="1"/>
          </p:cNvPicPr>
          <p:nvPr/>
        </p:nvPicPr>
        <p:blipFill>
          <a:blip r:embed="rId5"/>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610838139"/>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9BFB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3847393" y="1501629"/>
            <a:ext cx="8339182" cy="5356370"/>
          </a:xfrm>
          <a:prstGeom prst="rect">
            <a:avLst/>
          </a:prstGeom>
        </p:spPr>
      </p:pic>
      <p:sp>
        <p:nvSpPr>
          <p:cNvPr id="11" name="Right Triangle 10">
            <a:extLst>
              <a:ext uri="{FF2B5EF4-FFF2-40B4-BE49-F238E27FC236}">
                <a16:creationId xmlns="" xmlns:a16="http://schemas.microsoft.com/office/drawing/2014/main" id="{3EC91E7D-BAD0-8D4D-B6C3-5271994E8762}"/>
              </a:ext>
            </a:extLst>
          </p:cNvPr>
          <p:cNvSpPr/>
          <p:nvPr/>
        </p:nvSpPr>
        <p:spPr>
          <a:xfrm flipH="1">
            <a:off x="9601200" y="5591048"/>
            <a:ext cx="2590800" cy="1266952"/>
          </a:xfrm>
          <a:prstGeom prst="rtTriangle">
            <a:avLst/>
          </a:prstGeom>
          <a:solidFill>
            <a:srgbClr val="136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2">
                    <a:lumMod val="20000"/>
                    <a:lumOff val="80000"/>
                  </a:schemeClr>
                </a:solidFill>
                <a:latin typeface="Fira Sans" panose="020B0604020202020204" charset="0"/>
              </a:defRPr>
            </a:lvl1pPr>
          </a:lstStyle>
          <a:p>
            <a:fld id="{1914ADBB-9B2F-49DA-AF6D-BE3F02D08A96}" type="datetimeFigureOut">
              <a:rPr lang="en-AU" smtClean="0"/>
              <a:pPr/>
              <a:t>15/02/2019</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2">
                    <a:lumMod val="20000"/>
                    <a:lumOff val="8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2">
                    <a:lumMod val="20000"/>
                    <a:lumOff val="8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 xmlns:a16="http://schemas.microsoft.com/office/drawing/2014/main" id="{B6EEF9C3-F736-634E-8174-C9C8E8E98C4C}"/>
              </a:ext>
            </a:extLst>
          </p:cNvPr>
          <p:cNvPicPr>
            <a:picLocks noChangeAspect="1"/>
          </p:cNvPicPr>
          <p:nvPr/>
        </p:nvPicPr>
        <p:blipFill>
          <a:blip r:embed="rId5"/>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113851690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2">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2">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2">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 xmlns:a16="http://schemas.microsoft.com/office/drawing/2014/main" id="{950E861C-D2CE-4E42-83A9-FDB90A512CDF}"/>
              </a:ext>
            </a:extLst>
          </p:cNvPr>
          <p:cNvSpPr/>
          <p:nvPr/>
        </p:nvSpPr>
        <p:spPr>
          <a:xfrm flipH="1">
            <a:off x="3764280" y="2736680"/>
            <a:ext cx="8427720" cy="41213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0827FABC-47BC-5E42-BDF5-9E184B44EEE8}"/>
              </a:ext>
            </a:extLst>
          </p:cNvPr>
          <p:cNvPicPr>
            <a:picLocks noChangeAspect="1"/>
          </p:cNvPicPr>
          <p:nvPr/>
        </p:nvPicPr>
        <p:blipFill>
          <a:blip r:embed="rId2"/>
          <a:stretch>
            <a:fillRect/>
          </a:stretch>
        </p:blipFill>
        <p:spPr>
          <a:xfrm>
            <a:off x="6784851" y="5580382"/>
            <a:ext cx="5015148" cy="1023499"/>
          </a:xfrm>
          <a:prstGeom prst="rect">
            <a:avLst/>
          </a:prstGeom>
        </p:spPr>
      </p:pic>
      <p:sp>
        <p:nvSpPr>
          <p:cNvPr id="2" name="Title Placeholder 1">
            <a:extLst>
              <a:ext uri="{FF2B5EF4-FFF2-40B4-BE49-F238E27FC236}">
                <a16:creationId xmlns="" xmlns:a16="http://schemas.microsoft.com/office/drawing/2014/main"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912606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1" i="0" kern="1200" spc="-50" baseline="0">
          <a:solidFill>
            <a:schemeClr val="bg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150">
          <a:solidFill>
            <a:schemeClr val="accent3">
              <a:lumMod val="40000"/>
              <a:lumOff val="60000"/>
            </a:schemeClr>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150">
          <a:solidFill>
            <a:schemeClr val="accent3">
              <a:lumMod val="40000"/>
              <a:lumOff val="60000"/>
            </a:schemeClr>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150">
          <a:solidFill>
            <a:schemeClr val="accent3">
              <a:lumMod val="40000"/>
              <a:lumOff val="60000"/>
            </a:schemeClr>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5709" y="2532184"/>
            <a:ext cx="3456353" cy="432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867508" y="1163638"/>
            <a:ext cx="505069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5A9B"/>
              </a:buClr>
              <a:buFont typeface="Arial" charset="0"/>
              <a:buChar char="•"/>
              <a:defRPr sz="2800">
                <a:solidFill>
                  <a:srgbClr val="595959"/>
                </a:solidFill>
                <a:latin typeface="Arial" charset="0"/>
                <a:ea typeface="ＭＳ Ｐゴシック" pitchFamily="34" charset="-128"/>
                <a:cs typeface="Arial" charset="0"/>
              </a:defRPr>
            </a:lvl1pPr>
            <a:lvl2pPr marL="742950" indent="-285750" eaLnBrk="0" hangingPunct="0">
              <a:spcBef>
                <a:spcPct val="20000"/>
              </a:spcBef>
              <a:buClr>
                <a:srgbClr val="005A9B"/>
              </a:buClr>
              <a:buFont typeface="Arial" charset="0"/>
              <a:buChar char="–"/>
              <a:defRPr sz="2600">
                <a:solidFill>
                  <a:srgbClr val="595959"/>
                </a:solidFill>
                <a:latin typeface="Arial" charset="0"/>
                <a:ea typeface="ＭＳ Ｐゴシック" pitchFamily="34" charset="-128"/>
                <a:cs typeface="Arial" charset="0"/>
              </a:defRPr>
            </a:lvl2pPr>
            <a:lvl3pPr marL="1143000" indent="-228600" eaLnBrk="0" hangingPunct="0">
              <a:spcBef>
                <a:spcPct val="20000"/>
              </a:spcBef>
              <a:buClr>
                <a:srgbClr val="005A9B"/>
              </a:buClr>
              <a:buFont typeface="Arial" charset="0"/>
              <a:buChar char="•"/>
              <a:defRPr sz="2200">
                <a:solidFill>
                  <a:srgbClr val="595959"/>
                </a:solidFill>
                <a:latin typeface="Arial" charset="0"/>
                <a:ea typeface="ＭＳ Ｐゴシック" pitchFamily="34" charset="-128"/>
                <a:cs typeface="Arial" charset="0"/>
              </a:defRPr>
            </a:lvl3pPr>
            <a:lvl4pPr marL="16002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4pPr>
            <a:lvl5pPr marL="20574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9pPr>
          </a:lstStyle>
          <a:p>
            <a:pPr eaLnBrk="1" hangingPunct="1">
              <a:spcBef>
                <a:spcPct val="0"/>
              </a:spcBef>
              <a:buClrTx/>
              <a:buFontTx/>
              <a:buNone/>
            </a:pPr>
            <a:endParaRPr lang="en-AU" altLang="en-US" sz="1800">
              <a:solidFill>
                <a:srgbClr val="000000"/>
              </a:solidFill>
            </a:endParaRPr>
          </a:p>
        </p:txBody>
      </p:sp>
      <p:sp>
        <p:nvSpPr>
          <p:cNvPr id="7" name="Title 6"/>
          <p:cNvSpPr>
            <a:spLocks noGrp="1"/>
          </p:cNvSpPr>
          <p:nvPr>
            <p:ph type="title"/>
          </p:nvPr>
        </p:nvSpPr>
        <p:spPr>
          <a:xfrm>
            <a:off x="0" y="175847"/>
            <a:ext cx="12192000" cy="1143000"/>
          </a:xfrm>
        </p:spPr>
        <p:txBody>
          <a:bodyPr/>
          <a:lstStyle/>
          <a:p>
            <a:pPr algn="ctr">
              <a:defRPr/>
            </a:pPr>
            <a:r>
              <a:rPr lang="en-AU" altLang="en-US" dirty="0" smtClean="0">
                <a:ea typeface="ＭＳ Ｐゴシック" pitchFamily="34" charset="-128"/>
              </a:rPr>
              <a:t>Unravelling the history of China’s Silk Road</a:t>
            </a:r>
          </a:p>
        </p:txBody>
      </p:sp>
      <p:sp>
        <p:nvSpPr>
          <p:cNvPr id="62469" name="TextBox 5"/>
          <p:cNvSpPr txBox="1">
            <a:spLocks noChangeArrowheads="1"/>
          </p:cNvSpPr>
          <p:nvPr/>
        </p:nvSpPr>
        <p:spPr bwMode="auto">
          <a:xfrm>
            <a:off x="282325" y="6165850"/>
            <a:ext cx="1156676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5A9B"/>
              </a:buClr>
              <a:buFont typeface="Arial" charset="0"/>
              <a:buChar char="•"/>
              <a:defRPr sz="2800">
                <a:solidFill>
                  <a:srgbClr val="595959"/>
                </a:solidFill>
                <a:latin typeface="Arial" charset="0"/>
                <a:ea typeface="ＭＳ Ｐゴシック" pitchFamily="34" charset="-128"/>
                <a:cs typeface="Arial" charset="0"/>
              </a:defRPr>
            </a:lvl1pPr>
            <a:lvl2pPr marL="742950" indent="-285750" eaLnBrk="0" hangingPunct="0">
              <a:spcBef>
                <a:spcPct val="20000"/>
              </a:spcBef>
              <a:buClr>
                <a:srgbClr val="005A9B"/>
              </a:buClr>
              <a:buFont typeface="Arial" charset="0"/>
              <a:buChar char="–"/>
              <a:defRPr sz="2600">
                <a:solidFill>
                  <a:srgbClr val="595959"/>
                </a:solidFill>
                <a:latin typeface="Arial" charset="0"/>
                <a:ea typeface="ＭＳ Ｐゴシック" pitchFamily="34" charset="-128"/>
                <a:cs typeface="Arial" charset="0"/>
              </a:defRPr>
            </a:lvl2pPr>
            <a:lvl3pPr marL="1143000" indent="-228600" eaLnBrk="0" hangingPunct="0">
              <a:spcBef>
                <a:spcPct val="20000"/>
              </a:spcBef>
              <a:buClr>
                <a:srgbClr val="005A9B"/>
              </a:buClr>
              <a:buFont typeface="Arial" charset="0"/>
              <a:buChar char="•"/>
              <a:defRPr sz="2200">
                <a:solidFill>
                  <a:srgbClr val="595959"/>
                </a:solidFill>
                <a:latin typeface="Arial" charset="0"/>
                <a:ea typeface="ＭＳ Ｐゴシック" pitchFamily="34" charset="-128"/>
                <a:cs typeface="Arial" charset="0"/>
              </a:defRPr>
            </a:lvl3pPr>
            <a:lvl4pPr marL="16002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4pPr>
            <a:lvl5pPr marL="20574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9pPr>
          </a:lstStyle>
          <a:p>
            <a:pPr eaLnBrk="1" hangingPunct="1">
              <a:spcBef>
                <a:spcPct val="0"/>
              </a:spcBef>
              <a:buClrTx/>
              <a:buFontTx/>
              <a:buNone/>
            </a:pPr>
            <a:r>
              <a:rPr lang="en-AU" altLang="en-US" sz="1800" b="1" i="1" dirty="0">
                <a:solidFill>
                  <a:srgbClr val="005A9B"/>
                </a:solidFill>
                <a:latin typeface="Poppins" panose="020B0604020202020204" charset="0"/>
                <a:cs typeface="Poppins" panose="020B0604020202020204" charset="0"/>
              </a:rPr>
              <a:t>Collaborator</a:t>
            </a:r>
            <a:r>
              <a:rPr lang="en-AU" altLang="en-US" sz="2000" b="1" i="1" dirty="0">
                <a:solidFill>
                  <a:srgbClr val="000000"/>
                </a:solidFill>
              </a:rPr>
              <a:t/>
            </a:r>
            <a:br>
              <a:rPr lang="en-AU" altLang="en-US" sz="2000" b="1" i="1" dirty="0">
                <a:solidFill>
                  <a:srgbClr val="000000"/>
                </a:solidFill>
              </a:rPr>
            </a:br>
            <a:r>
              <a:rPr lang="en-AU" altLang="en-US" sz="1600" i="1" dirty="0">
                <a:solidFill>
                  <a:schemeClr val="tx1"/>
                </a:solidFill>
                <a:latin typeface="Fira Sans" panose="020B0604020202020204" charset="0"/>
              </a:rPr>
              <a:t>Chinese Academy of Sciences</a:t>
            </a:r>
          </a:p>
        </p:txBody>
      </p:sp>
      <p:graphicFrame>
        <p:nvGraphicFramePr>
          <p:cNvPr id="8" name="Table 7"/>
          <p:cNvGraphicFramePr>
            <a:graphicFrameLocks noGrp="1"/>
          </p:cNvGraphicFramePr>
          <p:nvPr>
            <p:extLst>
              <p:ext uri="{D42A27DB-BD31-4B8C-83A1-F6EECF244321}">
                <p14:modId xmlns:p14="http://schemas.microsoft.com/office/powerpoint/2010/main" val="477864341"/>
              </p:ext>
            </p:extLst>
          </p:nvPr>
        </p:nvGraphicFramePr>
        <p:xfrm>
          <a:off x="282325" y="1652466"/>
          <a:ext cx="7355894" cy="3319827"/>
        </p:xfrm>
        <a:graphic>
          <a:graphicData uri="http://schemas.openxmlformats.org/drawingml/2006/table">
            <a:tbl>
              <a:tblPr>
                <a:tableStyleId>{5C22544A-7EE6-4342-B048-85BDC9FD1C3A}</a:tableStyleId>
              </a:tblPr>
              <a:tblGrid>
                <a:gridCol w="7355894"/>
              </a:tblGrid>
              <a:tr h="370840">
                <a:tc>
                  <a:txBody>
                    <a:bodyPr/>
                    <a:lstStyle/>
                    <a:p>
                      <a:pPr marL="0" indent="0"/>
                      <a:r>
                        <a:rPr lang="en-AU" sz="2000" b="1" dirty="0" smtClean="0">
                          <a:solidFill>
                            <a:schemeClr val="bg1"/>
                          </a:solidFill>
                          <a:latin typeface="Poppins" panose="020B0604020202020204" charset="0"/>
                          <a:ea typeface="ＭＳ Ｐゴシック" charset="0"/>
                          <a:cs typeface="Poppins" panose="020B0604020202020204" charset="0"/>
                        </a:rPr>
                        <a:t>Problem</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16994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latin typeface="Fira Sans" panose="020B0604020202020204" charset="0"/>
                          <a:ea typeface="ＭＳ Ｐゴシック" charset="0"/>
                          <a:cs typeface="Arial" charset="0"/>
                        </a:rPr>
                        <a:t>Radiocarbon analyses performed by ANSTO’s STAR accelerator on bronze and wheat found in north-west China demonstrate that the Silk Road has been a trade route for at least 4000 years – more than 2000 years earlier than previously believed.</a:t>
                      </a:r>
                      <a:endParaRPr lang="en-AU" sz="1800" dirty="0">
                        <a:latin typeface="Fira Sans" panose="020B0604020202020204" charset="0"/>
                        <a:ea typeface="ＭＳ Ｐゴシック" charset="0"/>
                        <a:cs typeface="Arial"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r h="370840">
                <a:tc>
                  <a:txBody>
                    <a:bodyPr/>
                    <a:lstStyle/>
                    <a:p>
                      <a:r>
                        <a:rPr lang="en-AU" sz="2000" b="1" dirty="0" smtClean="0">
                          <a:solidFill>
                            <a:schemeClr val="bg1"/>
                          </a:solidFill>
                          <a:latin typeface="Poppins" panose="020B0604020202020204" charset="0"/>
                          <a:ea typeface="ＭＳ Ｐゴシック" charset="0"/>
                          <a:cs typeface="Poppins" panose="020B0604020202020204" charset="0"/>
                        </a:rPr>
                        <a:t>Benefit</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827896">
                <a:tc>
                  <a:txBody>
                    <a:bodyPr/>
                    <a:lstStyle/>
                    <a:p>
                      <a:r>
                        <a:rPr lang="en-AU" sz="1800" dirty="0" smtClean="0">
                          <a:latin typeface="Fira Sans" panose="020B0604020202020204" charset="0"/>
                          <a:ea typeface="ＭＳ Ｐゴシック" charset="0"/>
                          <a:cs typeface="Arial" charset="0"/>
                        </a:rPr>
                        <a:t>The results are shedding new light about the development and spread of civilisations across Asia.</a:t>
                      </a:r>
                      <a:endParaRPr lang="en-AU" sz="1800" dirty="0">
                        <a:latin typeface="Fira Sans" panose="020B0604020202020204" charset="0"/>
                        <a:ea typeface="ＭＳ Ｐゴシック" charset="0"/>
                        <a:cs typeface="Arial"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bl>
          </a:graphicData>
        </a:graphic>
      </p:graphicFrame>
    </p:spTree>
    <p:extLst>
      <p:ext uri="{BB962C8B-B14F-4D97-AF65-F5344CB8AC3E}">
        <p14:creationId xmlns:p14="http://schemas.microsoft.com/office/powerpoint/2010/main" val="140764460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NSTO Main Content">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70835900-DB24-1E4B-9B40-D34C4D8F1E42}" vid="{D16FAA05-3DA8-F14D-842C-EFB52E22212E}"/>
    </a:ext>
  </a:extLst>
</a:theme>
</file>

<file path=ppt/theme/theme2.xml><?xml version="1.0" encoding="utf-8"?>
<a:theme xmlns:a="http://schemas.openxmlformats.org/drawingml/2006/main" name="ANSTO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70835900-DB24-1E4B-9B40-D34C4D8F1E42}" vid="{E3F1BEE3-0D6F-0A43-BF38-EF93417307AD}"/>
    </a:ext>
  </a:extLst>
</a:theme>
</file>

<file path=ppt/theme/theme3.xml><?xml version="1.0" encoding="utf-8"?>
<a:theme xmlns:a="http://schemas.openxmlformats.org/drawingml/2006/main" name="ANSTO Dark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70835900-DB24-1E4B-9B40-D34C4D8F1E42}" vid="{0187362D-D8D4-7748-9442-5A3F9C811044}"/>
    </a:ext>
  </a:extLst>
</a:theme>
</file>

<file path=ppt/theme/theme4.xml><?xml version="1.0" encoding="utf-8"?>
<a:theme xmlns:a="http://schemas.openxmlformats.org/drawingml/2006/main" name="ANSTO Teal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70835900-DB24-1E4B-9B40-D34C4D8F1E42}" vid="{45049870-FAC7-D541-8A40-EF1B244BC2EA}"/>
    </a:ext>
  </a:extLst>
</a:theme>
</file>

<file path=ppt/theme/theme5.xml><?xml version="1.0" encoding="utf-8"?>
<a:theme xmlns:a="http://schemas.openxmlformats.org/drawingml/2006/main" name="ANSTO Thank you slid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5" id="{70835900-DB24-1E4B-9B40-D34C4D8F1E42}" vid="{AFDF4BAD-DAD5-664B-9F2B-BE4D436AC10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ANSTO-Template-CorpFonts-2018-16x9</Template>
  <TotalTime>12</TotalTime>
  <Words>255</Words>
  <Application>Microsoft Office PowerPoint</Application>
  <PresentationFormat>Custom</PresentationFormat>
  <Paragraphs>14</Paragraphs>
  <Slides>1</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vt:i4>
      </vt:variant>
    </vt:vector>
  </HeadingPairs>
  <TitlesOfParts>
    <vt:vector size="13" baseType="lpstr">
      <vt:lpstr>Arial</vt:lpstr>
      <vt:lpstr>Fira Sans Light</vt:lpstr>
      <vt:lpstr>ＭＳ Ｐゴシック</vt:lpstr>
      <vt:lpstr>Wingdings</vt:lpstr>
      <vt:lpstr>Fira Sans</vt:lpstr>
      <vt:lpstr>Calibri</vt:lpstr>
      <vt:lpstr>Poppins</vt:lpstr>
      <vt:lpstr>ANSTO Main Content</vt:lpstr>
      <vt:lpstr>ANSTO Blue slides</vt:lpstr>
      <vt:lpstr>ANSTO Dark blue slides</vt:lpstr>
      <vt:lpstr>ANSTO Teal slides</vt:lpstr>
      <vt:lpstr>ANSTO Thank you slide</vt:lpstr>
      <vt:lpstr>Unravelling the history of China’s Silk Road</vt:lpstr>
    </vt:vector>
  </TitlesOfParts>
  <Company>ANSTO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BURNS, Vanessa</dc:creator>
  <cp:lastModifiedBy>BURNS, Vanessa</cp:lastModifiedBy>
  <cp:revision>9</cp:revision>
  <dcterms:created xsi:type="dcterms:W3CDTF">2018-11-23T04:26:35Z</dcterms:created>
  <dcterms:modified xsi:type="dcterms:W3CDTF">2019-02-15T01:01:36Z</dcterms:modified>
</cp:coreProperties>
</file>