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7"/>
  </p:notesMasterIdLst>
  <p:sldIdLst>
    <p:sldId id="277" r:id="rId6"/>
  </p:sldIdLst>
  <p:sldSz cx="12192000" cy="6858000"/>
  <p:notesSz cx="6858000" cy="9144000"/>
  <p:embeddedFontLst>
    <p:embeddedFont>
      <p:font typeface="Fira Sans ExtraLight" panose="020B0604020202020204" charset="0"/>
      <p:regular r:id="rId8"/>
      <p:italic r:id="rId9"/>
    </p:embeddedFont>
    <p:embeddedFont>
      <p:font typeface="Fira Sans Light" panose="020B0604020202020204" charset="0"/>
      <p:regular r:id="rId10"/>
      <p:italic r:id="rId11"/>
    </p:embeddedFont>
    <p:embeddedFont>
      <p:font typeface="ＭＳ Ｐゴシック" panose="020B0600070205080204" pitchFamily="34" charset="-128"/>
      <p:regular r:id="rId12"/>
    </p:embeddedFont>
    <p:embeddedFont>
      <p:font typeface="Poppins Light" panose="020B0604020202020204" charset="0"/>
      <p:regular r:id="rId13"/>
      <p:italic r:id="rId14"/>
    </p:embeddedFont>
    <p:embeddedFont>
      <p:font typeface="Calibri" panose="020F0502020204030204" pitchFamily="34" charset="0"/>
      <p:regular r:id="rId15"/>
      <p:bold r:id="rId16"/>
      <p:italic r:id="rId17"/>
      <p:boldItalic r:id="rId18"/>
    </p:embeddedFont>
    <p:embeddedFont>
      <p:font typeface="Fira Sans" panose="020B0604020202020204" charset="0"/>
      <p:regular r:id="rId19"/>
      <p:bold r:id="rId20"/>
      <p:italic r:id="rId21"/>
      <p:boldItalic r:id="rId22"/>
    </p:embeddedFont>
    <p:embeddedFont>
      <p:font typeface="Poppins"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B2"/>
    <a:srgbClr val="00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2"/>
    <p:restoredTop sz="94656"/>
  </p:normalViewPr>
  <p:slideViewPr>
    <p:cSldViewPr snapToGrid="0" snapToObjects="1">
      <p:cViewPr varScale="1">
        <p:scale>
          <a:sx n="111" d="100"/>
          <a:sy n="111" d="100"/>
        </p:scale>
        <p:origin x="-72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font" Target="fonts/font4.fntdata"/><Relationship Id="rId24"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43F0C5-9C1C-4633-AB3E-6E2E1BB87875}" type="datetimeFigureOut">
              <a:rPr lang="en-AU" smtClean="0"/>
              <a:t>23/11/2018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09635-CD04-43A1-9FF2-92BCA1B31F01}" type="slidenum">
              <a:rPr lang="en-AU" smtClean="0"/>
              <a:t>‹#›</a:t>
            </a:fld>
            <a:endParaRPr lang="en-AU"/>
          </a:p>
        </p:txBody>
      </p:sp>
    </p:spTree>
    <p:extLst>
      <p:ext uri="{BB962C8B-B14F-4D97-AF65-F5344CB8AC3E}">
        <p14:creationId xmlns:p14="http://schemas.microsoft.com/office/powerpoint/2010/main" val="3587947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smtClean="0">
                <a:latin typeface="Fira Sans" panose="020B0604020202020204" charset="0"/>
                <a:ea typeface="ＭＳ Ｐゴシック" pitchFamily="34" charset="-128"/>
              </a:rPr>
              <a:t>Tracking pollution in Asia</a:t>
            </a:r>
          </a:p>
          <a:p>
            <a:r>
              <a:rPr lang="en-AU" altLang="en-US" dirty="0" smtClean="0">
                <a:latin typeface="Fira Sans" panose="020B0604020202020204" charset="0"/>
                <a:ea typeface="ＭＳ Ｐゴシック" pitchFamily="34" charset="-128"/>
              </a:rPr>
              <a:t>The links between fine-particle pollution and public health risks are well documented, which is why it is so important to get a good understanding of what pollution is, where it comes from and how it migrates across countries.</a:t>
            </a:r>
          </a:p>
          <a:p>
            <a:endParaRPr lang="en-AU" altLang="en-US" dirty="0" smtClean="0">
              <a:latin typeface="Fira Sans" panose="020B0604020202020204" charset="0"/>
              <a:ea typeface="ＭＳ Ｐゴシック" pitchFamily="34" charset="-128"/>
            </a:endParaRPr>
          </a:p>
          <a:p>
            <a:r>
              <a:rPr lang="en-AU" altLang="en-US" dirty="0" smtClean="0">
                <a:latin typeface="Fira Sans" panose="020B0604020202020204" charset="0"/>
                <a:ea typeface="ＭＳ Ｐゴシック" pitchFamily="34" charset="-128"/>
              </a:rPr>
              <a:t>ANSTO scientists have been studying fine-particle pollution in Asia, where the air quality is generally very poor compared with internationally accepted levels. </a:t>
            </a:r>
          </a:p>
          <a:p>
            <a:endParaRPr lang="en-AU" altLang="en-US" dirty="0" smtClean="0">
              <a:latin typeface="Fira Sans" panose="020B0604020202020204" charset="0"/>
              <a:ea typeface="ＭＳ Ｐゴシック" pitchFamily="34" charset="-128"/>
            </a:endParaRPr>
          </a:p>
          <a:p>
            <a:r>
              <a:rPr lang="en-AU" altLang="en-US" dirty="0" smtClean="0">
                <a:latin typeface="Fira Sans" panose="020B0604020202020204" charset="0"/>
                <a:ea typeface="ＭＳ Ｐゴシック" pitchFamily="34" charset="-128"/>
              </a:rPr>
              <a:t>ANSTO used its ANTARES and STAR accelerators to, not only characterise fine-particle pollution, but also to identify its sources across 15 countries in the region — essentially tracking the pollution across Asia back to its point of origin.</a:t>
            </a:r>
          </a:p>
          <a:p>
            <a:endParaRPr lang="en-AU" altLang="en-US" dirty="0" smtClean="0">
              <a:latin typeface="Fira Sans" panose="020B0604020202020204" charset="0"/>
              <a:ea typeface="ＭＳ Ｐゴシック" pitchFamily="34" charset="-128"/>
            </a:endParaRPr>
          </a:p>
          <a:p>
            <a:r>
              <a:rPr lang="en-AU" altLang="en-US" dirty="0" smtClean="0">
                <a:latin typeface="Fira Sans" panose="020B0604020202020204" charset="0"/>
                <a:ea typeface="ＭＳ Ｐゴシック" pitchFamily="34" charset="-128"/>
              </a:rPr>
              <a:t>Data collected in Asia will help scientists to understand how pollution travels through the air, pinpoint more specific links between health issues and poor air quality, and inform research across the world.</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3DA2C72A-0D3B-411D-83B0-389A06BA0CFD}" type="slidenum">
              <a:rPr lang="en-AU" altLang="en-US" smtClean="0">
                <a:latin typeface="Arial" pitchFamily="34" charset="0"/>
              </a:rPr>
              <a:pPr eaLnBrk="1" hangingPunct="1">
                <a:spcBef>
                  <a:spcPct val="0"/>
                </a:spcBef>
              </a:pPr>
              <a:t>1</a:t>
            </a:fld>
            <a:endParaRPr lang="en-AU"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549661" y="1988840"/>
            <a:ext cx="4079631"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844062" y="1988840"/>
            <a:ext cx="6096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
          <p:cNvSpPr>
            <a:spLocks noGrp="1"/>
          </p:cNvSpPr>
          <p:nvPr>
            <p:ph type="title"/>
          </p:nvPr>
        </p:nvSpPr>
        <p:spPr>
          <a:xfrm>
            <a:off x="0" y="404664"/>
            <a:ext cx="12192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1752600" y="6356351"/>
            <a:ext cx="6736862" cy="365125"/>
          </a:xfrm>
          <a:prstGeom prst="rect">
            <a:avLst/>
          </a:prstGeom>
        </p:spPr>
        <p:txBody>
          <a:bodyPr vert="horz" lIns="91440" tIns="45720" rIns="91440" bIns="45720" rtlCol="0" anchor="ctr"/>
          <a:lstStyle>
            <a:lvl1pPr algn="ctr">
              <a:defRPr sz="1200">
                <a:solidFill>
                  <a:prstClr val="black">
                    <a:lumMod val="50000"/>
                    <a:lumOff val="50000"/>
                  </a:prst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423986" y="6354764"/>
            <a:ext cx="1041399"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defRPr>
            </a:lvl1pPr>
          </a:lstStyle>
          <a:p>
            <a:pPr>
              <a:defRPr/>
            </a:pPr>
            <a:fld id="{F3FFAD15-E5A7-43BB-B106-4492735E33FE}" type="slidenum">
              <a:rPr lang="en-US" altLang="en-US"/>
              <a:pPr>
                <a:defRPr/>
              </a:pPr>
              <a:t>‹#›</a:t>
            </a:fld>
            <a:endParaRPr lang="en-US" altLang="en-US"/>
          </a:p>
        </p:txBody>
      </p:sp>
    </p:spTree>
    <p:extLst>
      <p:ext uri="{BB962C8B-B14F-4D97-AF65-F5344CB8AC3E}">
        <p14:creationId xmlns:p14="http://schemas.microsoft.com/office/powerpoint/2010/main" val="217599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 xmlns:a16="http://schemas.microsoft.com/office/drawing/2014/main"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23/11/2018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23/11/2018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23/11/2018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23/11/2018</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7" name="Picture 6">
            <a:extLst>
              <a:ext uri="{FF2B5EF4-FFF2-40B4-BE49-F238E27FC236}">
                <a16:creationId xmlns="" xmlns:a16="http://schemas.microsoft.com/office/drawing/2014/main" id="{14878D25-3F1C-7E42-AAEF-2D256F7A1091}"/>
              </a:ext>
            </a:extLst>
          </p:cNvPr>
          <p:cNvPicPr>
            <a:picLocks noChangeAspect="1"/>
          </p:cNvPicPr>
          <p:nvPr/>
        </p:nvPicPr>
        <p:blipFill>
          <a:blip r:embed="rId12"/>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D9CDF7B-6094-D341-91FD-53AA2397D9EC}"/>
              </a:ext>
            </a:extLst>
          </p:cNvPr>
          <p:cNvPicPr>
            <a:picLocks noChangeAspect="1"/>
          </p:cNvPicPr>
          <p:nvPr/>
        </p:nvPicPr>
        <p:blipFill rotWithShape="1">
          <a:blip r:embed="rId13"/>
          <a:srcRect l="35794"/>
          <a:stretch/>
        </p:blipFill>
        <p:spPr>
          <a:xfrm>
            <a:off x="10693400" y="6320878"/>
            <a:ext cx="1352296" cy="430853"/>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89282CE-23A7-9C45-A239-5C7364034395}"/>
              </a:ext>
            </a:extLst>
          </p:cNvPr>
          <p:cNvPicPr>
            <a:picLocks noChangeAspect="1"/>
          </p:cNvPicPr>
          <p:nvPr/>
        </p:nvPicPr>
        <p:blipFill rotWithShape="1">
          <a:blip r:embed="rId3"/>
          <a:srcRect t="6004" b="20014"/>
          <a:stretch/>
        </p:blipFill>
        <p:spPr>
          <a:xfrm>
            <a:off x="0" y="0"/>
            <a:ext cx="12203528" cy="6858000"/>
          </a:xfrm>
          <a:prstGeom prst="rect">
            <a:avLst/>
          </a:prstGeom>
        </p:spPr>
      </p:pic>
      <p:pic>
        <p:nvPicPr>
          <p:cNvPr id="8" name="Picture 7">
            <a:extLst>
              <a:ext uri="{FF2B5EF4-FFF2-40B4-BE49-F238E27FC236}">
                <a16:creationId xmlns="" xmlns:a16="http://schemas.microsoft.com/office/drawing/2014/main" id="{0827FABC-47BC-5E42-BDF5-9E184B44EEE8}"/>
              </a:ext>
            </a:extLst>
          </p:cNvPr>
          <p:cNvPicPr>
            <a:picLocks noChangeAspect="1"/>
          </p:cNvPicPr>
          <p:nvPr/>
        </p:nvPicPr>
        <p:blipFill>
          <a:blip r:embed="rId4"/>
          <a:stretch>
            <a:fillRect/>
          </a:stretch>
        </p:blipFill>
        <p:spPr>
          <a:xfrm>
            <a:off x="6784851" y="5579163"/>
            <a:ext cx="5015148" cy="1025938"/>
          </a:xfrm>
          <a:prstGeom prst="rect">
            <a:avLst/>
          </a:prstGeom>
        </p:spPr>
      </p:pic>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b="1" i="0" kern="1200" spc="-15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3">
            <a:extLst>
              <a:ext uri="{28A0092B-C50C-407E-A947-70E740481C1C}">
                <a14:useLocalDpi xmlns:a14="http://schemas.microsoft.com/office/drawing/2010/main" val="0"/>
              </a:ext>
            </a:extLst>
          </a:blip>
          <a:srcRect b="3915"/>
          <a:stretch>
            <a:fillRect/>
          </a:stretch>
        </p:blipFill>
        <p:spPr bwMode="auto">
          <a:xfrm>
            <a:off x="7638218" y="1549334"/>
            <a:ext cx="3465151" cy="4339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1"/>
          <p:cNvSpPr txBox="1">
            <a:spLocks noChangeArrowheads="1"/>
          </p:cNvSpPr>
          <p:nvPr/>
        </p:nvSpPr>
        <p:spPr bwMode="auto">
          <a:xfrm>
            <a:off x="867508" y="1163638"/>
            <a:ext cx="505069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eaLnBrk="1" hangingPunct="1">
              <a:spcBef>
                <a:spcPct val="0"/>
              </a:spcBef>
              <a:buClrTx/>
              <a:buFontTx/>
              <a:buNone/>
            </a:pPr>
            <a:endParaRPr lang="en-AU" altLang="en-US" sz="1800">
              <a:solidFill>
                <a:schemeClr val="tx1"/>
              </a:solidFill>
            </a:endParaRPr>
          </a:p>
        </p:txBody>
      </p:sp>
      <p:sp>
        <p:nvSpPr>
          <p:cNvPr id="7" name="Title 6"/>
          <p:cNvSpPr>
            <a:spLocks noGrp="1"/>
          </p:cNvSpPr>
          <p:nvPr>
            <p:ph type="title"/>
          </p:nvPr>
        </p:nvSpPr>
        <p:spPr>
          <a:xfrm>
            <a:off x="162839" y="204788"/>
            <a:ext cx="12192000" cy="1143000"/>
          </a:xfrm>
        </p:spPr>
        <p:txBody>
          <a:bodyPr/>
          <a:lstStyle/>
          <a:p>
            <a:pPr algn="ctr">
              <a:defRPr/>
            </a:pPr>
            <a:r>
              <a:rPr lang="en-AU" dirty="0"/>
              <a:t>Tracking pollution in Asia</a:t>
            </a:r>
          </a:p>
        </p:txBody>
      </p:sp>
      <p:graphicFrame>
        <p:nvGraphicFramePr>
          <p:cNvPr id="8" name="Table 7"/>
          <p:cNvGraphicFramePr>
            <a:graphicFrameLocks noGrp="1"/>
          </p:cNvGraphicFramePr>
          <p:nvPr>
            <p:extLst>
              <p:ext uri="{D42A27DB-BD31-4B8C-83A1-F6EECF244321}">
                <p14:modId xmlns:p14="http://schemas.microsoft.com/office/powerpoint/2010/main" val="2309667625"/>
              </p:ext>
            </p:extLst>
          </p:nvPr>
        </p:nvGraphicFramePr>
        <p:xfrm>
          <a:off x="282325" y="1549334"/>
          <a:ext cx="7355894" cy="4255931"/>
        </p:xfrm>
        <a:graphic>
          <a:graphicData uri="http://schemas.openxmlformats.org/drawingml/2006/table">
            <a:tbl>
              <a:tblPr>
                <a:tableStyleId>{5C22544A-7EE6-4342-B048-85BDC9FD1C3A}</a:tableStyleId>
              </a:tblPr>
              <a:tblGrid>
                <a:gridCol w="7355894"/>
              </a:tblGrid>
              <a:tr h="370840">
                <a:tc>
                  <a:txBody>
                    <a:bodyPr/>
                    <a:lstStyle/>
                    <a:p>
                      <a:pPr marL="0" indent="0"/>
                      <a:r>
                        <a:rPr lang="en-AU" sz="2000" b="1" dirty="0" smtClean="0">
                          <a:solidFill>
                            <a:schemeClr val="bg1"/>
                          </a:solidFill>
                          <a:latin typeface="Poppins" panose="020B0604020202020204" charset="0"/>
                          <a:ea typeface="ＭＳ Ｐゴシック" charset="0"/>
                          <a:cs typeface="Poppins" panose="020B0604020202020204" charset="0"/>
                        </a:rPr>
                        <a:t>Problem</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547323">
                <a:tc>
                  <a:txBody>
                    <a:bodyPr/>
                    <a:lstStyle/>
                    <a:p>
                      <a:pPr marL="0" marR="0" indent="0" algn="l" defTabSz="457200" rtl="0" eaLnBrk="1" fontAlgn="auto" latinLnBrk="0" hangingPunct="1">
                        <a:lnSpc>
                          <a:spcPct val="100000"/>
                        </a:lnSpc>
                        <a:spcBef>
                          <a:spcPts val="0"/>
                        </a:spcBef>
                        <a:spcAft>
                          <a:spcPts val="600"/>
                        </a:spcAft>
                        <a:buClrTx/>
                        <a:buSzTx/>
                        <a:buFontTx/>
                        <a:buNone/>
                        <a:tabLst/>
                        <a:defRPr/>
                      </a:pPr>
                      <a:r>
                        <a:rPr lang="en-AU" sz="1800" dirty="0" smtClean="0">
                          <a:latin typeface="Fira Sans" panose="020B0604020202020204" charset="0"/>
                          <a:ea typeface="ＭＳ Ｐゴシック" charset="0"/>
                          <a:cs typeface="Arial" charset="0"/>
                        </a:rPr>
                        <a:t>Asian fine-particle pollution poses a public health risk. </a:t>
                      </a: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Approach</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115928">
                <a:tc>
                  <a:txBody>
                    <a:bodyPr/>
                    <a:lstStyle/>
                    <a:p>
                      <a:r>
                        <a:rPr lang="en-AU" sz="1800" dirty="0" smtClean="0">
                          <a:latin typeface="Fira Sans" panose="020B0604020202020204" charset="0"/>
                          <a:ea typeface="ＭＳ Ｐゴシック" charset="0"/>
                          <a:cs typeface="Arial" charset="0"/>
                        </a:rPr>
                        <a:t>The ANTARES and STAR accelerators were used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to identify the source of fine-particle pollution across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15 countries.</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Benefit</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403960">
                <a:tc>
                  <a:txBody>
                    <a:bodyPr/>
                    <a:lstStyle/>
                    <a:p>
                      <a:r>
                        <a:rPr lang="en-AU" sz="1800" dirty="0" smtClean="0">
                          <a:latin typeface="Fira Sans" panose="020B0604020202020204" charset="0"/>
                          <a:ea typeface="ＭＳ Ｐゴシック" charset="0"/>
                          <a:cs typeface="Arial" charset="0"/>
                        </a:rPr>
                        <a:t>The data will help understand how pollution travels through the air, pinpoint more specific links between health issues and poor air quality, and inform research across the world.</a:t>
                      </a:r>
                      <a:endParaRPr lang="en-AU" sz="1800" dirty="0">
                        <a:solidFill>
                          <a:schemeClr val="tx1"/>
                        </a:solidFill>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bl>
          </a:graphicData>
        </a:graphic>
      </p:graphicFrame>
      <p:sp>
        <p:nvSpPr>
          <p:cNvPr id="62470" name="TextBox 5"/>
          <p:cNvSpPr txBox="1">
            <a:spLocks noChangeArrowheads="1"/>
          </p:cNvSpPr>
          <p:nvPr/>
        </p:nvSpPr>
        <p:spPr bwMode="auto">
          <a:xfrm>
            <a:off x="7640869" y="5581468"/>
            <a:ext cx="3462500" cy="307776"/>
          </a:xfrm>
          <a:prstGeom prst="rect">
            <a:avLst/>
          </a:prstGeom>
          <a:solidFill>
            <a:schemeClr val="tx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GB" altLang="en-US" sz="1400" dirty="0">
                <a:solidFill>
                  <a:srgbClr val="FFFFFF"/>
                </a:solidFill>
                <a:latin typeface="Fira Sans" panose="020B0604020202020204" charset="0"/>
                <a:cs typeface="Poppins" panose="020B0604020202020204" charset="0"/>
              </a:rPr>
              <a:t>Pollution in the air over Hong Kong</a:t>
            </a:r>
          </a:p>
        </p:txBody>
      </p:sp>
    </p:spTree>
    <p:extLst>
      <p:ext uri="{BB962C8B-B14F-4D97-AF65-F5344CB8AC3E}">
        <p14:creationId xmlns:p14="http://schemas.microsoft.com/office/powerpoint/2010/main" val="45891661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NSTO-Presentation-Template (002).potx" id="{184A31D5-91C8-40B3-A59B-7452EB64DD6C}" vid="{3F5CB8C6-FE16-4A31-8484-8F89EA4E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Powerpoint-2018 (16)</Template>
  <TotalTime>10</TotalTime>
  <Words>207</Words>
  <Application>Microsoft Office PowerPoint</Application>
  <PresentationFormat>Custom</PresentationFormat>
  <Paragraphs>17</Paragraphs>
  <Slides>1</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vt:i4>
      </vt:variant>
    </vt:vector>
  </HeadingPairs>
  <TitlesOfParts>
    <vt:vector size="15" baseType="lpstr">
      <vt:lpstr>Arial</vt:lpstr>
      <vt:lpstr>Wingdings</vt:lpstr>
      <vt:lpstr>Fira Sans ExtraLight</vt:lpstr>
      <vt:lpstr>Fira Sans Light</vt:lpstr>
      <vt:lpstr>ＭＳ Ｐゴシック</vt:lpstr>
      <vt:lpstr>Poppins Light</vt:lpstr>
      <vt:lpstr>Calibri</vt:lpstr>
      <vt:lpstr>Fira Sans</vt:lpstr>
      <vt:lpstr>Poppins</vt:lpstr>
      <vt:lpstr>ANSTO Main Content</vt:lpstr>
      <vt:lpstr>ANSTO Blue slides</vt:lpstr>
      <vt:lpstr>ANSTO Dark blue slides</vt:lpstr>
      <vt:lpstr>ANSTO Teal slides</vt:lpstr>
      <vt:lpstr>ANSTO Thank you slide</vt:lpstr>
      <vt:lpstr>Tracking pollution in Asia</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Case Studies</dc:title>
  <dc:creator>BURNS, Vanessa</dc:creator>
  <cp:lastModifiedBy>BURNS, Vanessa</cp:lastModifiedBy>
  <cp:revision>4</cp:revision>
  <dcterms:created xsi:type="dcterms:W3CDTF">2018-11-01T04:51:28Z</dcterms:created>
  <dcterms:modified xsi:type="dcterms:W3CDTF">2018-11-23T05:23:53Z</dcterms:modified>
</cp:coreProperties>
</file>