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2" r:id="rId1"/>
    <p:sldMasterId id="2147483672" r:id="rId2"/>
    <p:sldMasterId id="2147483677" r:id="rId3"/>
    <p:sldMasterId id="2147483680" r:id="rId4"/>
    <p:sldMasterId id="2147483683" r:id="rId5"/>
  </p:sldMasterIdLst>
  <p:notesMasterIdLst>
    <p:notesMasterId r:id="rId10"/>
  </p:notesMasterIdLst>
  <p:handoutMasterIdLst>
    <p:handoutMasterId r:id="rId11"/>
  </p:handoutMasterIdLst>
  <p:sldIdLst>
    <p:sldId id="458" r:id="rId6"/>
    <p:sldId id="459" r:id="rId7"/>
    <p:sldId id="460" r:id="rId8"/>
    <p:sldId id="461" r:id="rId9"/>
  </p:sldIdLst>
  <p:sldSz cx="9144000" cy="6858000" type="screen4x3"/>
  <p:notesSz cx="6799263" cy="9929813"/>
  <p:embeddedFontLst>
    <p:embeddedFont>
      <p:font typeface="ＭＳ Ｐゴシック" panose="020B0600070205080204" pitchFamily="34" charset="-128"/>
      <p:regular r:id="rId12"/>
    </p:embeddedFont>
    <p:embeddedFont>
      <p:font typeface="Fira Sans ExtraLight" panose="020B0604020202020204" charset="0"/>
      <p:regular r:id="rId13"/>
      <p:italic r:id="rId14"/>
    </p:embeddedFont>
    <p:embeddedFont>
      <p:font typeface="Poppins Light" panose="020B060402020202020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ira Sans" panose="020B0604020202020204" charset="0"/>
      <p:regular r:id="rId21"/>
      <p:bold r:id="rId22"/>
      <p:italic r:id="rId23"/>
      <p:boldItalic r:id="rId24"/>
    </p:embeddedFont>
    <p:embeddedFont>
      <p:font typeface="Poppins" panose="020B0604020202020204" charset="0"/>
      <p:regular r:id="rId25"/>
      <p:bold r:id="rId26"/>
      <p:italic r:id="rId27"/>
      <p:boldItalic r:id="rId28"/>
    </p:embeddedFont>
    <p:embeddedFont>
      <p:font typeface="Fira Sans Light" panose="020B0604020202020204" charset="0"/>
      <p:regular r:id="rId29"/>
      <p:italic r:id="rId30"/>
    </p:embeddedFont>
  </p:embeddedFont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01"/>
    <a:srgbClr val="7698BC"/>
    <a:srgbClr val="DEDEE8"/>
    <a:srgbClr val="D1CCDC"/>
    <a:srgbClr val="64AF34"/>
    <a:srgbClr val="0976BD"/>
    <a:srgbClr val="1A3869"/>
    <a:srgbClr val="036265"/>
    <a:srgbClr val="061730"/>
    <a:srgbClr val="47B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62412" autoAdjust="0"/>
  </p:normalViewPr>
  <p:slideViewPr>
    <p:cSldViewPr snapToGrid="0" snapToObjects="1">
      <p:cViewPr varScale="1">
        <p:scale>
          <a:sx n="82" d="100"/>
          <a:sy n="82" d="100"/>
        </p:scale>
        <p:origin x="-25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3" d="100"/>
          <a:sy n="133" d="100"/>
        </p:scale>
        <p:origin x="503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0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6713119-2E6C-0E49-AB2B-23FB7CE3C1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49966BD-589F-2647-B2B1-AAA7B20817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89A0E-68F2-2449-9E98-DFCFEDD2391B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35E9847-F96D-BE46-B0D3-14E63CF840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F34345B-7954-7644-A3A4-6B36D607EB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FE8F4-CB29-D24D-AE90-460123B5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84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42AB1-8D1B-40D0-AFE8-7CC543FB30B2}" type="datetimeFigureOut">
              <a:rPr lang="en-AU" smtClean="0"/>
              <a:t>5/10/2018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AC4FF-73D7-41A3-8332-AF585D9530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07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7763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AU" sz="1200" b="1" i="1" dirty="0">
                <a:ea typeface="ＭＳ Ｐゴシック" charset="-128"/>
              </a:rPr>
              <a:t>Environmental Change: How can isotopic and nuclear methods help to better understand the scale and speed of human impacts on the natural environment and climate change?</a:t>
            </a:r>
            <a:endParaRPr lang="en-AU" sz="1200" dirty="0">
              <a:ea typeface="ＭＳ Ｐゴシック" charset="-128"/>
            </a:endParaRPr>
          </a:p>
          <a:p>
            <a:pPr>
              <a:defRPr/>
            </a:pP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Major projects: 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History of the Asian and NE Monsoon system over the past 10,000 years.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Southern Ocean and Antarctic climate systems.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Human Activity and Climate Variability</a:t>
            </a:r>
            <a:endParaRPr lang="en-U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lvl="1">
              <a:buFont typeface="Arial" charset="0"/>
              <a:buChar char="•"/>
              <a:defRPr/>
            </a:pPr>
            <a:endParaRPr lang="en-US" altLang="en-US" sz="12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AU" sz="1200" b="1" i="1" dirty="0">
                <a:ea typeface="ＭＳ Ｐゴシック" charset="-128"/>
              </a:rPr>
              <a:t>Water Resources Sustainability: How can isotopic and nuclear methods contribute to the sustainable management of the available water resources in Australia?</a:t>
            </a:r>
            <a:endParaRPr lang="en-AU" sz="1200" b="1" dirty="0">
              <a:ea typeface="ＭＳ Ｐゴシック" charset="-128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en-US" sz="1200" dirty="0">
                <a:solidFill>
                  <a:srgbClr val="0070C0"/>
                </a:solidFill>
                <a:ea typeface="ＭＳ Ｐゴシック" charset="-128"/>
                <a:cs typeface="Arial" charset="0"/>
              </a:rPr>
              <a:t>Major projects: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altLang="en-US" sz="1200" dirty="0">
                <a:solidFill>
                  <a:srgbClr val="0070C0"/>
                </a:solidFill>
                <a:ea typeface="ＭＳ Ｐゴシック" charset="-128"/>
                <a:cs typeface="Arial" charset="0"/>
              </a:rPr>
              <a:t>Groundwater sustainability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70C0"/>
                </a:solidFill>
                <a:ea typeface="ＭＳ Ｐゴシック" charset="-128"/>
                <a:cs typeface="Arial" charset="0"/>
              </a:rPr>
              <a:t>Nitrogen cycle in Cotton growing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70C0"/>
                </a:solidFill>
                <a:ea typeface="ＭＳ Ｐゴシック" charset="-128"/>
                <a:cs typeface="Arial" charset="0"/>
              </a:rPr>
              <a:t>Sustainable fisheries and seafood quality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rgbClr val="0070C0"/>
                </a:solidFill>
                <a:ea typeface="ＭＳ Ｐゴシック" charset="-128"/>
                <a:cs typeface="Arial" charset="0"/>
              </a:rPr>
              <a:t>Rainfall variability in the Australasian region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1200" dirty="0">
              <a:solidFill>
                <a:srgbClr val="0070C0"/>
              </a:solidFill>
              <a:ea typeface="ＭＳ Ｐゴシック" charset="-128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AU" sz="1200" b="1" i="1" dirty="0">
                <a:ea typeface="ＭＳ Ｐゴシック" charset="-128"/>
              </a:rPr>
              <a:t>Contaminant Impacts: How can isotopic and nuclear methods help understand the pathways and impacts of contaminants in biota and the environment?</a:t>
            </a:r>
            <a:endParaRPr lang="en-AU" sz="1200" dirty="0">
              <a:ea typeface="ＭＳ Ｐゴシック" charset="-128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Major projects: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Origin and fate of atmospheric pollution (world-wide networking)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Legacy waste sites – pathways of pollutants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Nuclear accident, legacy sites of nuclear weapons testing – Fukushima research and </a:t>
            </a:r>
            <a:r>
              <a:rPr lang="en-US" altLang="en-US" sz="1200" dirty="0" err="1">
                <a:solidFill>
                  <a:srgbClr val="0070C0"/>
                </a:solidFill>
                <a:latin typeface="Arial" charset="0"/>
                <a:cs typeface="Arial" charset="0"/>
              </a:rPr>
              <a:t>Montobello</a:t>
            </a: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 and </a:t>
            </a:r>
            <a:r>
              <a:rPr lang="en-US" altLang="en-US" sz="1200" dirty="0" err="1">
                <a:solidFill>
                  <a:srgbClr val="0070C0"/>
                </a:solidFill>
                <a:latin typeface="Arial" charset="0"/>
                <a:cs typeface="Arial" charset="0"/>
              </a:rPr>
              <a:t>Marlinga</a:t>
            </a:r>
            <a:r>
              <a:rPr lang="en-US" altLang="en-US" sz="1200" dirty="0">
                <a:solidFill>
                  <a:srgbClr val="0070C0"/>
                </a:solidFill>
                <a:latin typeface="Arial" charset="0"/>
                <a:cs typeface="Arial" charset="0"/>
              </a:rPr>
              <a:t> test sites. Effects on biota.</a:t>
            </a:r>
          </a:p>
          <a:p>
            <a:pPr lvl="0">
              <a:buFont typeface="Arial" pitchFamily="34" charset="0"/>
              <a:buNone/>
              <a:defRPr/>
            </a:pPr>
            <a:endParaRPr lang="en-AU" sz="1200" dirty="0">
              <a:ea typeface="ＭＳ Ｐゴシック" charset="-128"/>
            </a:endParaRPr>
          </a:p>
          <a:p>
            <a:pPr lvl="0">
              <a:buFont typeface="Arial" charset="0"/>
              <a:buNone/>
              <a:defRPr/>
            </a:pPr>
            <a:endParaRPr lang="en-US" altLang="en-US" sz="2200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BA46796-3942-45CC-A9A6-7BB92D53E264}" type="slidenum">
              <a:rPr lang="en-AU" altLang="en-US" smtClean="0">
                <a:solidFill>
                  <a:srgbClr val="000000"/>
                </a:solidFill>
                <a:latin typeface="Arial" charset="0"/>
              </a:rPr>
              <a:pPr>
                <a:spcBef>
                  <a:spcPct val="0"/>
                </a:spcBef>
              </a:pPr>
              <a:t>1</a:t>
            </a:fld>
            <a:endParaRPr lang="en-AU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840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AU" sz="1200" b="1" dirty="0">
                <a:solidFill>
                  <a:schemeClr val="accent1"/>
                </a:solidFill>
                <a:latin typeface="+mn-lt"/>
              </a:rPr>
              <a:t>Climate Change:</a:t>
            </a:r>
            <a:r>
              <a:rPr lang="en-AU" sz="1200" dirty="0">
                <a:latin typeface="+mn-lt"/>
              </a:rPr>
              <a:t> utilising naturally occurring radionuclides and isotopes for dating and tracing past climate change with the goal of interpreting the indicators and drivers of the Earth’s climate systems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AU" sz="1200" b="1" dirty="0">
                <a:solidFill>
                  <a:schemeClr val="accent1"/>
                </a:solidFill>
                <a:latin typeface="+mn-lt"/>
              </a:rPr>
              <a:t>Landscape: </a:t>
            </a:r>
            <a:r>
              <a:rPr lang="en-AU" sz="1200" dirty="0">
                <a:latin typeface="+mn-lt"/>
              </a:rPr>
              <a:t>using radionuclides and isotopes as tracers and chronometers to measure fundamental processes of natural long term landscape evolution and the impact of anthropogenic short term landscape change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AU" sz="1200" b="1" dirty="0">
                <a:solidFill>
                  <a:schemeClr val="accent1"/>
                </a:solidFill>
                <a:latin typeface="+mn-lt"/>
              </a:rPr>
              <a:t>Human Activities: </a:t>
            </a:r>
            <a:r>
              <a:rPr lang="en-AU" sz="1200" dirty="0">
                <a:latin typeface="+mn-lt"/>
              </a:rPr>
              <a:t>identifying past human interactions with the environment and disentangling signals which may result from human impact or response to changing environments</a:t>
            </a:r>
          </a:p>
          <a:p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AC4FF-73D7-41A3-8332-AF585D95306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9538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AU" sz="1200" b="1" dirty="0">
                <a:solidFill>
                  <a:srgbClr val="4F81BD"/>
                </a:solidFill>
                <a:latin typeface="+mn-lt"/>
              </a:rPr>
              <a:t>Groundwater:</a:t>
            </a:r>
            <a:r>
              <a:rPr lang="en-AU" sz="1200" dirty="0">
                <a:latin typeface="+mn-lt"/>
              </a:rPr>
              <a:t> providing critical knowledge on residence times and sustainable yields of groundwater resources in regionally and nationally important catchments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AU" sz="1200" b="1" dirty="0">
                <a:solidFill>
                  <a:srgbClr val="4F81BD"/>
                </a:solidFill>
                <a:latin typeface="+mn-lt"/>
              </a:rPr>
              <a:t>Aquatic ecosystems: </a:t>
            </a:r>
            <a:r>
              <a:rPr lang="en-AU" sz="1200" dirty="0">
                <a:latin typeface="+mn-lt"/>
              </a:rPr>
              <a:t>providing advice on impacts of land-use, contamination, water management and climatic variability on the structure, function and health of aquatic ecosystems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AU" sz="1200" b="1" dirty="0">
                <a:solidFill>
                  <a:srgbClr val="4F81BD"/>
                </a:solidFill>
                <a:latin typeface="+mn-lt"/>
              </a:rPr>
              <a:t>Natural variability in hydrological systems: </a:t>
            </a:r>
            <a:r>
              <a:rPr lang="en-AU" sz="1200" dirty="0">
                <a:latin typeface="+mn-lt"/>
              </a:rPr>
              <a:t>improving knowledge of natural variability in rainfall and recharge by monitoring hydrological processes in key water resources regions in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AC4FF-73D7-41A3-8332-AF585D95306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5651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AU" sz="1200" b="1" dirty="0">
                <a:solidFill>
                  <a:srgbClr val="4F81BD"/>
                </a:solidFill>
                <a:latin typeface="+mn-lt"/>
              </a:rPr>
              <a:t>Atmosphere:</a:t>
            </a:r>
            <a:r>
              <a:rPr lang="en-AU" sz="1200" dirty="0">
                <a:latin typeface="+mn-lt"/>
              </a:rPr>
              <a:t> using atmospheric radioactivity measurements, fine particle sampling and elemental composition analysis to better understand harmful air pollution on a range of scales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AU" sz="1200" b="1" dirty="0">
                <a:solidFill>
                  <a:srgbClr val="4F81BD"/>
                </a:solidFill>
                <a:latin typeface="+mn-lt"/>
              </a:rPr>
              <a:t>Lithosphere: </a:t>
            </a:r>
            <a:r>
              <a:rPr lang="en-AU" sz="1200" dirty="0">
                <a:latin typeface="+mn-lt"/>
              </a:rPr>
              <a:t>understanding how unique, site-specific factors of a contaminated site or nuclear facility influence its impacts on the surrounding environment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AU" sz="1200" b="1" dirty="0">
                <a:solidFill>
                  <a:srgbClr val="4F81BD"/>
                </a:solidFill>
                <a:latin typeface="+mn-lt"/>
              </a:rPr>
              <a:t>Biosphere: </a:t>
            </a:r>
            <a:r>
              <a:rPr lang="en-AU" sz="1200" dirty="0">
                <a:latin typeface="+mn-lt"/>
              </a:rPr>
              <a:t>determining dose potentials from long-lived radionuclides at mining, legacy sites, and nuclear facilities, with emphasis on concentrated hot-particle forms, toxic co-contaminants and environmentally-relevant impacts to human- and non-human receptors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AC4FF-73D7-41A3-8332-AF585D95306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163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5/10/2018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322519" y="3713157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itp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2240" y="6448253"/>
            <a:ext cx="2133600" cy="365125"/>
          </a:xfrm>
          <a:prstGeom prst="rect">
            <a:avLst/>
          </a:prstGeom>
        </p:spPr>
        <p:txBody>
          <a:bodyPr/>
          <a:lstStyle/>
          <a:p>
            <a:fld id="{FD6AD281-E497-4513-9250-2C4199296EDD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2900" y="1268414"/>
            <a:ext cx="2965812" cy="5040312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596744" y="1268414"/>
            <a:ext cx="5223406" cy="5040312"/>
          </a:xfrm>
          <a:ln w="76200">
            <a:solidFill>
              <a:srgbClr val="706F72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>
            <a:lvl1pPr marL="316531" indent="-316531" algn="l" defTabSz="8440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215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>
          <a:xfrm>
            <a:off x="205830" y="6492877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>
                <a:solidFill>
                  <a:srgbClr val="000000"/>
                </a:solidFill>
              </a:rPr>
              <a:pPr/>
              <a:t>5/10/2018</a:t>
            </a:fld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>
          <a:xfrm>
            <a:off x="3070870" y="649287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2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BBFFDE4-0E95-5649-8670-E0107FC5FC73}"/>
              </a:ext>
            </a:extLst>
          </p:cNvPr>
          <p:cNvSpPr/>
          <p:nvPr userDrawn="1"/>
        </p:nvSpPr>
        <p:spPr>
          <a:xfrm>
            <a:off x="575187" y="4579017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303" y="1343988"/>
            <a:ext cx="6858000" cy="2165973"/>
          </a:xfrm>
        </p:spPr>
        <p:txBody>
          <a:bodyPr lIns="0"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B50290-CA83-1F4F-905C-EBE9354C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303" y="3602039"/>
            <a:ext cx="5658338" cy="912812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E13CC7-FA84-5249-B18B-5A3E8CCE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5303" y="6356351"/>
            <a:ext cx="2057400" cy="365125"/>
          </a:xfrm>
        </p:spPr>
        <p:txBody>
          <a:bodyPr lIns="0"/>
          <a:lstStyle/>
          <a:p>
            <a:fld id="{0352A42B-78AF-8D4D-94A5-85285646B5D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89993145-E805-8048-89C8-948B83197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189" y="4714876"/>
            <a:ext cx="4364831" cy="542925"/>
          </a:xfrm>
        </p:spPr>
        <p:txBody>
          <a:bodyPr lIns="0" anchor="b"/>
          <a:lstStyle>
            <a:lvl1pPr marL="0" indent="0">
              <a:buNone/>
              <a:defRPr b="1" i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E0351F6B-787D-2E4D-AFF5-594834FF43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5073" y="5280025"/>
            <a:ext cx="3175397" cy="792163"/>
          </a:xfrm>
        </p:spPr>
        <p:txBody>
          <a:bodyPr lIns="0" tIns="0"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5073" y="529099"/>
            <a:ext cx="3969676" cy="8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01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35052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15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5/10/2018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15" y="947085"/>
            <a:ext cx="7293770" cy="2852737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15" y="3826809"/>
            <a:ext cx="729377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5/10/2018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2" y="800101"/>
            <a:ext cx="7825979" cy="3744865"/>
          </a:xfrm>
        </p:spPr>
        <p:txBody>
          <a:bodyPr anchor="b">
            <a:normAutofit/>
          </a:bodyPr>
          <a:lstStyle>
            <a:lvl1pPr marL="133350" indent="-133350" algn="l">
              <a:tabLst/>
              <a:defRPr sz="4100" b="0" i="0" spc="-225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6883" y="5034250"/>
            <a:ext cx="7708106" cy="797345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5/10/2018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15" y="947085"/>
            <a:ext cx="7293770" cy="2852737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15" y="3826809"/>
            <a:ext cx="729377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5/10/2018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2" y="800101"/>
            <a:ext cx="7825979" cy="3744865"/>
          </a:xfrm>
        </p:spPr>
        <p:txBody>
          <a:bodyPr anchor="b">
            <a:normAutofit/>
          </a:bodyPr>
          <a:lstStyle>
            <a:lvl1pPr marL="133350" indent="-133350" algn="l">
              <a:tabLst/>
              <a:defRPr sz="4100" b="0" i="0" spc="-225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6883" y="5034250"/>
            <a:ext cx="7708106" cy="797345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5/10/2018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15" y="947085"/>
            <a:ext cx="7293770" cy="2852737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15" y="3826809"/>
            <a:ext cx="729377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5/10/2018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2" y="800101"/>
            <a:ext cx="7825979" cy="3744865"/>
          </a:xfrm>
        </p:spPr>
        <p:txBody>
          <a:bodyPr anchor="b">
            <a:normAutofit/>
          </a:bodyPr>
          <a:lstStyle>
            <a:lvl1pPr marL="133350" indent="-133350" algn="l">
              <a:tabLst/>
              <a:defRPr sz="4100" b="0" i="0" spc="-225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6883" y="5034250"/>
            <a:ext cx="7708106" cy="797345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1A3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303" y="1343988"/>
            <a:ext cx="6858000" cy="2165973"/>
          </a:xfrm>
        </p:spPr>
        <p:txBody>
          <a:bodyPr lIns="0"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2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67723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69" y="1232942"/>
            <a:ext cx="8478431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5/10/2018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5/10/2018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370" y="1600201"/>
            <a:ext cx="4197744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909" y="1600201"/>
            <a:ext cx="4122892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5/10/2018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326594" y="1490073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69" y="1535113"/>
            <a:ext cx="4288622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69" y="2174875"/>
            <a:ext cx="428862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5/10/2018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5/10/2018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5/10/2018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710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49" y="273052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710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5/10/2018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5/10/2018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D2177D2-B8B1-8045-95BF-52E2621A23E6}"/>
              </a:ext>
            </a:extLst>
          </p:cNvPr>
          <p:cNvGrpSpPr/>
          <p:nvPr userDrawn="1"/>
        </p:nvGrpSpPr>
        <p:grpSpPr>
          <a:xfrm>
            <a:off x="6822828" y="5722902"/>
            <a:ext cx="2321171" cy="1135098"/>
            <a:chOff x="6553200" y="5591048"/>
            <a:chExt cx="2590800" cy="1266952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DA14D92-6924-CF46-9D5F-744198F0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6553200" y="5591048"/>
              <a:ext cx="2590800" cy="126695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8F487FE2-AB5F-2F47-BB7B-242D01E8E9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/>
            <a:srcRect l="35794"/>
            <a:stretch/>
          </p:blipFill>
          <p:spPr>
            <a:xfrm>
              <a:off x="7645400" y="6320878"/>
              <a:ext cx="1352296" cy="430853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208370" y="92823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5/10/2018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1310911" y="6356351"/>
            <a:ext cx="520115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7AAD6B8-E2F1-334A-A082-FE02B3B5BB58}"/>
              </a:ext>
            </a:extLst>
          </p:cNvPr>
          <p:cNvSpPr txBox="1"/>
          <p:nvPr userDrawn="1"/>
        </p:nvSpPr>
        <p:spPr>
          <a:xfrm>
            <a:off x="8947573" y="589957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0D05F21-7253-8445-A7B5-792E14CF1D4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"/>
            <a:ext cx="9144000" cy="8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89" r:id="rId10"/>
    <p:sldLayoutId id="2147483691" r:id="rId11"/>
    <p:sldLayoutId id="2147483693" r:id="rId12"/>
  </p:sldLayoutIdLst>
  <p:txStyles>
    <p:titleStyle>
      <a:lvl1pPr algn="l" defTabSz="685800" rtl="0" eaLnBrk="1" latinLnBrk="0" hangingPunct="1">
        <a:spcBef>
          <a:spcPct val="0"/>
        </a:spcBef>
        <a:buNone/>
        <a:defRPr sz="3300" b="1" kern="1200" spc="-75" baseline="0">
          <a:solidFill>
            <a:schemeClr val="tx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01216" indent="-201216" algn="l" defTabSz="6858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24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1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18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15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478756" indent="-107156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15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53" y="2329962"/>
            <a:ext cx="7058745" cy="452803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2" name="Right Triangle 11"/>
          <p:cNvSpPr/>
          <p:nvPr userDrawn="1"/>
        </p:nvSpPr>
        <p:spPr>
          <a:xfrm rot="16200000">
            <a:off x="7425198" y="5139198"/>
            <a:ext cx="1135097" cy="2302507"/>
          </a:xfrm>
          <a:prstGeom prst="rtTriangle">
            <a:avLst/>
          </a:prstGeom>
          <a:solidFill>
            <a:srgbClr val="003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5/10/2018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7203" y="6356351"/>
            <a:ext cx="5194863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5794"/>
          <a:stretch/>
        </p:blipFill>
        <p:spPr>
          <a:xfrm>
            <a:off x="7801361" y="6378337"/>
            <a:ext cx="1211559" cy="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b="1" kern="1200" spc="-75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53" y="2329962"/>
            <a:ext cx="7058745" cy="45280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5" name="Right Triangle 14"/>
          <p:cNvSpPr/>
          <p:nvPr userDrawn="1"/>
        </p:nvSpPr>
        <p:spPr>
          <a:xfrm rot="16200000">
            <a:off x="7425198" y="5139198"/>
            <a:ext cx="1135097" cy="2302507"/>
          </a:xfrm>
          <a:prstGeom prst="rtTriangle">
            <a:avLst/>
          </a:prstGeom>
          <a:solidFill>
            <a:srgbClr val="061730"/>
          </a:solidFill>
          <a:ln>
            <a:solidFill>
              <a:srgbClr val="061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5/10/2018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7203" y="6356351"/>
            <a:ext cx="5194863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5794"/>
          <a:stretch/>
        </p:blipFill>
        <p:spPr>
          <a:xfrm>
            <a:off x="7801361" y="6378337"/>
            <a:ext cx="1211559" cy="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b="1" kern="1200" spc="-75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53" y="2329962"/>
            <a:ext cx="7058745" cy="45280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5/10/2018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7203" y="6356351"/>
            <a:ext cx="5194863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1" name="Right Triangle 10"/>
          <p:cNvSpPr/>
          <p:nvPr userDrawn="1"/>
        </p:nvSpPr>
        <p:spPr>
          <a:xfrm rot="16200000">
            <a:off x="7425198" y="5139198"/>
            <a:ext cx="1135097" cy="2302507"/>
          </a:xfrm>
          <a:prstGeom prst="rtTriangle">
            <a:avLst/>
          </a:prstGeom>
          <a:solidFill>
            <a:srgbClr val="036265"/>
          </a:solidFill>
          <a:ln>
            <a:solidFill>
              <a:srgbClr val="036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5794"/>
          <a:stretch/>
        </p:blipFill>
        <p:spPr>
          <a:xfrm>
            <a:off x="7801361" y="6378337"/>
            <a:ext cx="1211559" cy="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b="1" kern="1200" spc="-75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3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4443415" y="2157412"/>
            <a:ext cx="3086097" cy="631507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8638" y="5783444"/>
            <a:ext cx="3761361" cy="76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 spc="-113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BCD240-5D5F-294D-BF9E-09C291AAFC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69" b="3493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A5C5EB-FCF1-F740-B27A-843799A24DCB}"/>
              </a:ext>
            </a:extLst>
          </p:cNvPr>
          <p:cNvSpPr/>
          <p:nvPr/>
        </p:nvSpPr>
        <p:spPr>
          <a:xfrm>
            <a:off x="0" y="0"/>
            <a:ext cx="9144000" cy="407561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370" y="1123255"/>
            <a:ext cx="84584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AU" sz="2200" spc="-50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  <a:ea typeface="ＭＳ Ｐゴシック" charset="-128"/>
                <a:cs typeface="Arial" panose="020B0604020202020204" pitchFamily="34" charset="0"/>
              </a:rPr>
              <a:t>How can we inform sustainable environmental management strategies and add to our capacity to respond to modern environmental challenges?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F76B6748-770B-9343-8C5D-E8AAB9A6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70" y="103258"/>
            <a:ext cx="8478431" cy="677236"/>
          </a:xfrm>
        </p:spPr>
        <p:txBody>
          <a:bodyPr/>
          <a:lstStyle/>
          <a:p>
            <a:r>
              <a:rPr lang="en-US" dirty="0"/>
              <a:t>The Environment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A232DB7-421F-4048-8BC7-656E997C21D4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1CE6C83-B0F2-4648-9C19-E671772F8DD2}"/>
              </a:ext>
            </a:extLst>
          </p:cNvPr>
          <p:cNvSpPr/>
          <p:nvPr/>
        </p:nvSpPr>
        <p:spPr>
          <a:xfrm>
            <a:off x="228302" y="4089753"/>
            <a:ext cx="2741847" cy="2520054"/>
          </a:xfrm>
          <a:prstGeom prst="rect">
            <a:avLst/>
          </a:prstGeom>
          <a:solidFill>
            <a:schemeClr val="tx2">
              <a:lumMod val="20000"/>
              <a:lumOff val="8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tlCol="0" anchor="t"/>
          <a:lstStyle/>
          <a:p>
            <a:pPr>
              <a:spcAft>
                <a:spcPts val="1200"/>
              </a:spcAft>
              <a:defRPr/>
            </a:pPr>
            <a:r>
              <a:rPr lang="en-AU" sz="2400" b="1" dirty="0">
                <a:solidFill>
                  <a:schemeClr val="tx1"/>
                </a:solidFill>
                <a:latin typeface="Fira Sans" panose="020B0503050000020004" pitchFamily="34" charset="0"/>
                <a:ea typeface="ＭＳ Ｐゴシック" charset="-128"/>
              </a:rPr>
              <a:t>Environmental change</a:t>
            </a:r>
          </a:p>
          <a:p>
            <a:pPr>
              <a:spcAft>
                <a:spcPts val="600"/>
              </a:spcAft>
              <a:defRPr/>
            </a:pPr>
            <a:r>
              <a:rPr lang="en-AU" sz="1600" spc="-50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  <a:ea typeface="ＭＳ Ｐゴシック" charset="-128"/>
              </a:rPr>
              <a:t>Scale and speed of environmental change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25AACC1-0EF7-6247-84D4-9D35B69E3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"/>
            <a:ext cx="9144000" cy="892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94DCB17-B0B7-1647-B164-060481BB0F75}"/>
              </a:ext>
            </a:extLst>
          </p:cNvPr>
          <p:cNvSpPr txBox="1"/>
          <p:nvPr/>
        </p:nvSpPr>
        <p:spPr>
          <a:xfrm>
            <a:off x="394335" y="3381866"/>
            <a:ext cx="66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5C7F35F-EE7E-6142-A7B9-64C56F7D9A25}"/>
              </a:ext>
            </a:extLst>
          </p:cNvPr>
          <p:cNvSpPr/>
          <p:nvPr/>
        </p:nvSpPr>
        <p:spPr>
          <a:xfrm>
            <a:off x="3190576" y="4089753"/>
            <a:ext cx="2741847" cy="2520054"/>
          </a:xfrm>
          <a:prstGeom prst="rect">
            <a:avLst/>
          </a:prstGeom>
          <a:solidFill>
            <a:schemeClr val="tx2">
              <a:lumMod val="20000"/>
              <a:lumOff val="8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144000" rtlCol="0" anchor="t"/>
          <a:lstStyle/>
          <a:p>
            <a:pPr>
              <a:spcAft>
                <a:spcPts val="1200"/>
              </a:spcAft>
              <a:defRPr/>
            </a:pPr>
            <a:r>
              <a:rPr lang="en-AU" sz="2400" b="1" dirty="0">
                <a:solidFill>
                  <a:schemeClr val="tx1"/>
                </a:solidFill>
                <a:latin typeface="Fira Sans" panose="020B0503050000020004" pitchFamily="34" charset="0"/>
                <a:ea typeface="ＭＳ Ｐゴシック" charset="-128"/>
              </a:rPr>
              <a:t>Water</a:t>
            </a:r>
            <a:r>
              <a:rPr lang="en-AU" sz="2000" b="1" dirty="0">
                <a:solidFill>
                  <a:schemeClr val="tx1"/>
                </a:solidFill>
                <a:latin typeface="Fira Sans" panose="020B0503050000020004" pitchFamily="34" charset="0"/>
                <a:ea typeface="ＭＳ Ｐゴシック" charset="-128"/>
              </a:rPr>
              <a:t/>
            </a:r>
            <a:br>
              <a:rPr lang="en-AU" sz="2000" b="1" dirty="0">
                <a:solidFill>
                  <a:schemeClr val="tx1"/>
                </a:solidFill>
                <a:latin typeface="Fira Sans" panose="020B0503050000020004" pitchFamily="34" charset="0"/>
                <a:ea typeface="ＭＳ Ｐゴシック" charset="-128"/>
              </a:rPr>
            </a:br>
            <a:endParaRPr lang="en-AU" sz="2000" b="1" dirty="0">
              <a:solidFill>
                <a:schemeClr val="tx1"/>
              </a:solidFill>
              <a:latin typeface="Fira Sans" panose="020B0503050000020004" pitchFamily="34" charset="0"/>
              <a:ea typeface="ＭＳ Ｐゴシック" charset="-128"/>
            </a:endParaRPr>
          </a:p>
          <a:p>
            <a:pPr>
              <a:spcAft>
                <a:spcPts val="600"/>
              </a:spcAft>
              <a:defRPr/>
            </a:pPr>
            <a:r>
              <a:rPr lang="en-AU" sz="1600" spc="-50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  <a:ea typeface="ＭＳ Ｐゴシック" charset="-128"/>
              </a:rPr>
              <a:t>Sustainability and quality of key water resources and aquatic ecosystems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AB63FCF-0B61-8D48-9EDB-3DFF555183F4}"/>
              </a:ext>
            </a:extLst>
          </p:cNvPr>
          <p:cNvSpPr txBox="1"/>
          <p:nvPr/>
        </p:nvSpPr>
        <p:spPr>
          <a:xfrm>
            <a:off x="3356609" y="3381866"/>
            <a:ext cx="66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C54510AD-08B7-7E4D-9222-1863FC7BD6C7}"/>
              </a:ext>
            </a:extLst>
          </p:cNvPr>
          <p:cNvSpPr/>
          <p:nvPr/>
        </p:nvSpPr>
        <p:spPr>
          <a:xfrm>
            <a:off x="6152850" y="4089753"/>
            <a:ext cx="2741847" cy="2520054"/>
          </a:xfrm>
          <a:prstGeom prst="rect">
            <a:avLst/>
          </a:prstGeom>
          <a:solidFill>
            <a:schemeClr val="tx2">
              <a:lumMod val="20000"/>
              <a:lumOff val="8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144000" rtlCol="0" anchor="t"/>
          <a:lstStyle/>
          <a:p>
            <a:pPr>
              <a:spcAft>
                <a:spcPts val="1200"/>
              </a:spcAft>
              <a:defRPr/>
            </a:pPr>
            <a:r>
              <a:rPr lang="en-AU" sz="2400" b="1" dirty="0">
                <a:solidFill>
                  <a:schemeClr val="tx1"/>
                </a:solidFill>
                <a:latin typeface="Fira Sans" panose="020B0503050000020004" pitchFamily="34" charset="0"/>
                <a:ea typeface="ＭＳ Ｐゴシック" charset="-128"/>
              </a:rPr>
              <a:t>Contamination impacts</a:t>
            </a:r>
            <a:endParaRPr lang="en-AU" sz="2000" b="1" dirty="0">
              <a:solidFill>
                <a:schemeClr val="tx1"/>
              </a:solidFill>
              <a:latin typeface="Fira Sans" panose="020B0503050000020004" pitchFamily="34" charset="0"/>
              <a:ea typeface="ＭＳ Ｐゴシック" charset="-128"/>
            </a:endParaRPr>
          </a:p>
          <a:p>
            <a:pPr>
              <a:spcAft>
                <a:spcPts val="600"/>
              </a:spcAft>
              <a:defRPr/>
            </a:pPr>
            <a:r>
              <a:rPr lang="en-AU" sz="1600" spc="-50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  <a:ea typeface="ＭＳ Ｐゴシック" charset="-128"/>
              </a:rPr>
              <a:t>Pathways and impacts of contaminants in biota and the environment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2A4569C-532D-ED4E-8864-48E8F8608417}"/>
              </a:ext>
            </a:extLst>
          </p:cNvPr>
          <p:cNvSpPr txBox="1"/>
          <p:nvPr/>
        </p:nvSpPr>
        <p:spPr>
          <a:xfrm>
            <a:off x="6318883" y="3381866"/>
            <a:ext cx="66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04C7D72-15CC-3C4A-9231-FDDB2AD22F6A}"/>
              </a:ext>
            </a:extLst>
          </p:cNvPr>
          <p:cNvGrpSpPr/>
          <p:nvPr/>
        </p:nvGrpSpPr>
        <p:grpSpPr>
          <a:xfrm>
            <a:off x="6602401" y="5615109"/>
            <a:ext cx="2541598" cy="1242891"/>
            <a:chOff x="6602401" y="5615109"/>
            <a:chExt cx="2541598" cy="1242891"/>
          </a:xfrm>
        </p:grpSpPr>
        <p:sp>
          <p:nvSpPr>
            <p:cNvPr id="20" name="Right Triangle 19">
              <a:extLst>
                <a:ext uri="{FF2B5EF4-FFF2-40B4-BE49-F238E27FC236}">
                  <a16:creationId xmlns="" xmlns:a16="http://schemas.microsoft.com/office/drawing/2014/main" id="{AB39736D-0031-4F40-9ECC-C5EEF72E3FD9}"/>
                </a:ext>
              </a:extLst>
            </p:cNvPr>
            <p:cNvSpPr/>
            <p:nvPr/>
          </p:nvSpPr>
          <p:spPr>
            <a:xfrm flipH="1">
              <a:off x="6602401" y="5615109"/>
              <a:ext cx="2541598" cy="124289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8D321C5A-3376-BC42-92C6-3914E385B2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822828" y="5722902"/>
              <a:ext cx="2321171" cy="113509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D94E95DD-F09B-0541-BB90-1F31A4C6B1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35794"/>
            <a:stretch/>
          </p:blipFill>
          <p:spPr>
            <a:xfrm>
              <a:off x="7801361" y="6376777"/>
              <a:ext cx="1211560" cy="38601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702F5A8-BBC4-0C41-B5F7-BA1D619706FB}"/>
              </a:ext>
            </a:extLst>
          </p:cNvPr>
          <p:cNvGrpSpPr/>
          <p:nvPr/>
        </p:nvGrpSpPr>
        <p:grpSpPr>
          <a:xfrm>
            <a:off x="7983414" y="-4"/>
            <a:ext cx="911282" cy="742995"/>
            <a:chOff x="7983414" y="-4"/>
            <a:chExt cx="911282" cy="742995"/>
          </a:xfrm>
        </p:grpSpPr>
        <p:sp>
          <p:nvSpPr>
            <p:cNvPr id="18" name="Round Same Side Corner Rectangle 17">
              <a:extLst>
                <a:ext uri="{FF2B5EF4-FFF2-40B4-BE49-F238E27FC236}">
                  <a16:creationId xmlns="" xmlns:a16="http://schemas.microsoft.com/office/drawing/2014/main" id="{65EF68C9-F8CF-4C4F-8430-F16240CF254B}"/>
                </a:ext>
              </a:extLst>
            </p:cNvPr>
            <p:cNvSpPr/>
            <p:nvPr/>
          </p:nvSpPr>
          <p:spPr>
            <a:xfrm rot="10800000">
              <a:off x="7983414" y="-4"/>
              <a:ext cx="911282" cy="742995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7924647-44E9-DD49-9A42-B7D3BE96E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16643" y="180860"/>
              <a:ext cx="415912" cy="427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29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81282BA-9F98-3A40-A05D-8AA16C314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2"/>
          <a:stretch/>
        </p:blipFill>
        <p:spPr>
          <a:xfrm>
            <a:off x="6104709" y="2574010"/>
            <a:ext cx="2804159" cy="40357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90C680CE-2742-BB49-8F78-57D72DA3B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70" y="103258"/>
            <a:ext cx="8478431" cy="677236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1  </a:t>
            </a:r>
            <a:r>
              <a:rPr lang="en-US" b="0" dirty="0">
                <a:solidFill>
                  <a:schemeClr val="bg2">
                    <a:lumMod val="75000"/>
                  </a:schemeClr>
                </a:solidFill>
              </a:rPr>
              <a:t>|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en-US" dirty="0"/>
              <a:t>Environmental Change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E876F0D-459E-164E-80FC-52C4356A9772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944DFD-BADF-9C4D-ADBC-8E920EB18E69}"/>
              </a:ext>
            </a:extLst>
          </p:cNvPr>
          <p:cNvSpPr txBox="1"/>
          <p:nvPr/>
        </p:nvSpPr>
        <p:spPr>
          <a:xfrm>
            <a:off x="208370" y="1123255"/>
            <a:ext cx="84584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200" spc="-50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rPr>
              <a:t>How can isotopic and nuclear methods help to better understand the scale and speed of human impacts on the natural environment and climate change?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97DA050-6B75-5140-9479-BD5FEA57A16C}"/>
              </a:ext>
            </a:extLst>
          </p:cNvPr>
          <p:cNvSpPr/>
          <p:nvPr/>
        </p:nvSpPr>
        <p:spPr>
          <a:xfrm>
            <a:off x="228302" y="2574012"/>
            <a:ext cx="5667401" cy="1237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en-AU" sz="2400" b="1" dirty="0">
                <a:solidFill>
                  <a:schemeClr val="accent1"/>
                </a:solidFill>
                <a:latin typeface="Fira Sans" panose="020B0503050000020004" pitchFamily="34" charset="0"/>
              </a:rPr>
              <a:t>Climate change</a:t>
            </a:r>
            <a:endParaRPr lang="en-US" sz="2400" dirty="0">
              <a:latin typeface="Fira Sans" panose="020B05030500000200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DAA04A-7EF0-5440-B8D7-A0D37A398CA1}"/>
              </a:ext>
            </a:extLst>
          </p:cNvPr>
          <p:cNvSpPr/>
          <p:nvPr/>
        </p:nvSpPr>
        <p:spPr>
          <a:xfrm>
            <a:off x="228302" y="3973071"/>
            <a:ext cx="5667401" cy="1237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en-AU" sz="2400" b="1" dirty="0">
                <a:solidFill>
                  <a:schemeClr val="accent1"/>
                </a:solidFill>
                <a:latin typeface="Fira Sans" panose="020B0503050000020004" pitchFamily="34" charset="0"/>
              </a:rPr>
              <a:t>Landscape</a:t>
            </a:r>
            <a:endParaRPr lang="en-US" sz="2400" dirty="0">
              <a:latin typeface="Fira Sans" panose="020B05030500000200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0DD43D1-7EB7-5647-BFD1-CCF734DD9091}"/>
              </a:ext>
            </a:extLst>
          </p:cNvPr>
          <p:cNvSpPr/>
          <p:nvPr/>
        </p:nvSpPr>
        <p:spPr>
          <a:xfrm>
            <a:off x="228302" y="5372130"/>
            <a:ext cx="5667401" cy="1237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en-AU" sz="2400" b="1" dirty="0">
                <a:solidFill>
                  <a:schemeClr val="accent1"/>
                </a:solidFill>
                <a:latin typeface="Fira Sans" panose="020B0503050000020004" pitchFamily="34" charset="0"/>
              </a:rPr>
              <a:t>Human activities</a:t>
            </a:r>
            <a:endParaRPr lang="en-US" sz="2400" dirty="0">
              <a:latin typeface="Fira Sans" panose="020B05030500000200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BDD639F-44B9-6340-92CC-B93A227D42BA}"/>
              </a:ext>
            </a:extLst>
          </p:cNvPr>
          <p:cNvGrpSpPr/>
          <p:nvPr/>
        </p:nvGrpSpPr>
        <p:grpSpPr>
          <a:xfrm>
            <a:off x="6602401" y="5615109"/>
            <a:ext cx="2541598" cy="1242891"/>
            <a:chOff x="6602401" y="5615109"/>
            <a:chExt cx="2541598" cy="1242891"/>
          </a:xfrm>
        </p:grpSpPr>
        <p:sp>
          <p:nvSpPr>
            <p:cNvPr id="14" name="Right Triangle 13">
              <a:extLst>
                <a:ext uri="{FF2B5EF4-FFF2-40B4-BE49-F238E27FC236}">
                  <a16:creationId xmlns="" xmlns:a16="http://schemas.microsoft.com/office/drawing/2014/main" id="{8AE4769C-3C18-7E4C-A09D-45E62FEF4674}"/>
                </a:ext>
              </a:extLst>
            </p:cNvPr>
            <p:cNvSpPr/>
            <p:nvPr/>
          </p:nvSpPr>
          <p:spPr>
            <a:xfrm flipH="1">
              <a:off x="6602401" y="5615109"/>
              <a:ext cx="2541598" cy="124289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EE74973A-77E9-A346-B956-9259A6F034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822828" y="5722902"/>
              <a:ext cx="2321171" cy="11350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C302020D-884E-2D4A-B292-3C2EC55BED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794"/>
            <a:stretch/>
          </p:blipFill>
          <p:spPr>
            <a:xfrm>
              <a:off x="7801361" y="6376777"/>
              <a:ext cx="1211560" cy="38601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52A54B0-E4D2-8343-B666-70B729D21A6D}"/>
              </a:ext>
            </a:extLst>
          </p:cNvPr>
          <p:cNvGrpSpPr/>
          <p:nvPr/>
        </p:nvGrpSpPr>
        <p:grpSpPr>
          <a:xfrm>
            <a:off x="7983414" y="-4"/>
            <a:ext cx="911282" cy="742995"/>
            <a:chOff x="7983414" y="-4"/>
            <a:chExt cx="911282" cy="742995"/>
          </a:xfrm>
        </p:grpSpPr>
        <p:sp>
          <p:nvSpPr>
            <p:cNvPr id="18" name="Round Same Side Corner Rectangle 17">
              <a:extLst>
                <a:ext uri="{FF2B5EF4-FFF2-40B4-BE49-F238E27FC236}">
                  <a16:creationId xmlns="" xmlns:a16="http://schemas.microsoft.com/office/drawing/2014/main" id="{35DBE518-EE7F-9B4C-9A7D-58699722B6C4}"/>
                </a:ext>
              </a:extLst>
            </p:cNvPr>
            <p:cNvSpPr/>
            <p:nvPr/>
          </p:nvSpPr>
          <p:spPr>
            <a:xfrm rot="10800000">
              <a:off x="7983414" y="-4"/>
              <a:ext cx="911282" cy="742995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51B41D5-2DCA-1D48-9445-A5E52B23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6643" y="180860"/>
              <a:ext cx="415912" cy="427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840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A7D1A7D-7685-294B-9FFD-7E4734A3B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7" r="18687" b="15597"/>
          <a:stretch/>
        </p:blipFill>
        <p:spPr>
          <a:xfrm>
            <a:off x="6104709" y="2574011"/>
            <a:ext cx="2804159" cy="40357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90C680CE-2742-BB49-8F78-57D72DA3B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70" y="103258"/>
            <a:ext cx="8478431" cy="677236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2  </a:t>
            </a:r>
            <a:r>
              <a:rPr lang="en-US" b="0" dirty="0">
                <a:solidFill>
                  <a:schemeClr val="bg2">
                    <a:lumMod val="75000"/>
                  </a:schemeClr>
                </a:solidFill>
              </a:rPr>
              <a:t>|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en-US" dirty="0"/>
              <a:t>Water resource sustainability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E876F0D-459E-164E-80FC-52C4356A9772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944DFD-BADF-9C4D-ADBC-8E920EB18E69}"/>
              </a:ext>
            </a:extLst>
          </p:cNvPr>
          <p:cNvSpPr txBox="1"/>
          <p:nvPr/>
        </p:nvSpPr>
        <p:spPr>
          <a:xfrm>
            <a:off x="208369" y="1123255"/>
            <a:ext cx="86221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200" spc="-50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rPr>
              <a:t>How can isotopic and nuclear methods contribute to the sustainable management of the available water resources in Australia?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97DA050-6B75-5140-9479-BD5FEA57A16C}"/>
              </a:ext>
            </a:extLst>
          </p:cNvPr>
          <p:cNvSpPr/>
          <p:nvPr/>
        </p:nvSpPr>
        <p:spPr>
          <a:xfrm>
            <a:off x="228302" y="2574012"/>
            <a:ext cx="5667401" cy="1237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en-AU" sz="2400" b="1" dirty="0">
                <a:solidFill>
                  <a:schemeClr val="accent1"/>
                </a:solidFill>
                <a:latin typeface="Fira Sans" panose="020B0503050000020004" pitchFamily="34" charset="0"/>
              </a:rPr>
              <a:t>Groundwater</a:t>
            </a:r>
            <a:endParaRPr lang="en-US" sz="2400" dirty="0">
              <a:latin typeface="Fira Sans" panose="020B05030500000200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DAA04A-7EF0-5440-B8D7-A0D37A398CA1}"/>
              </a:ext>
            </a:extLst>
          </p:cNvPr>
          <p:cNvSpPr/>
          <p:nvPr/>
        </p:nvSpPr>
        <p:spPr>
          <a:xfrm>
            <a:off x="228302" y="3973071"/>
            <a:ext cx="5667401" cy="1237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en-AU" sz="2400" b="1" dirty="0">
                <a:solidFill>
                  <a:schemeClr val="accent1"/>
                </a:solidFill>
                <a:latin typeface="Fira Sans" panose="020B0503050000020004" pitchFamily="34" charset="0"/>
              </a:rPr>
              <a:t>Aquatic ecosystems</a:t>
            </a:r>
            <a:endParaRPr lang="en-US" sz="2400" dirty="0">
              <a:solidFill>
                <a:schemeClr val="accent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0DD43D1-7EB7-5647-BFD1-CCF734DD9091}"/>
              </a:ext>
            </a:extLst>
          </p:cNvPr>
          <p:cNvSpPr/>
          <p:nvPr/>
        </p:nvSpPr>
        <p:spPr>
          <a:xfrm>
            <a:off x="228302" y="5372130"/>
            <a:ext cx="5667401" cy="1237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en-AU" sz="2400" b="1" dirty="0">
                <a:solidFill>
                  <a:schemeClr val="accent1"/>
                </a:solidFill>
                <a:latin typeface="Fira Sans" panose="020B0503050000020004" pitchFamily="34" charset="0"/>
              </a:rPr>
              <a:t>Natural variability in </a:t>
            </a:r>
            <a:br>
              <a:rPr lang="en-AU" sz="2400" b="1" dirty="0">
                <a:solidFill>
                  <a:schemeClr val="accent1"/>
                </a:solidFill>
                <a:latin typeface="Fira Sans" panose="020B0503050000020004" pitchFamily="34" charset="0"/>
              </a:rPr>
            </a:br>
            <a:r>
              <a:rPr lang="en-AU" sz="2400" b="1" dirty="0">
                <a:solidFill>
                  <a:schemeClr val="accent1"/>
                </a:solidFill>
                <a:latin typeface="Fira Sans" panose="020B0503050000020004" pitchFamily="34" charset="0"/>
              </a:rPr>
              <a:t>hydrological systems</a:t>
            </a:r>
            <a:endParaRPr lang="en-US" sz="2400" dirty="0">
              <a:solidFill>
                <a:schemeClr val="accent1"/>
              </a:solidFill>
              <a:latin typeface="Fira Sans" panose="020B05030500000200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BDD639F-44B9-6340-92CC-B93A227D42BA}"/>
              </a:ext>
            </a:extLst>
          </p:cNvPr>
          <p:cNvGrpSpPr/>
          <p:nvPr/>
        </p:nvGrpSpPr>
        <p:grpSpPr>
          <a:xfrm>
            <a:off x="6602401" y="5615109"/>
            <a:ext cx="2541598" cy="1242891"/>
            <a:chOff x="6602401" y="5615109"/>
            <a:chExt cx="2541598" cy="1242891"/>
          </a:xfrm>
        </p:grpSpPr>
        <p:sp>
          <p:nvSpPr>
            <p:cNvPr id="14" name="Right Triangle 13">
              <a:extLst>
                <a:ext uri="{FF2B5EF4-FFF2-40B4-BE49-F238E27FC236}">
                  <a16:creationId xmlns="" xmlns:a16="http://schemas.microsoft.com/office/drawing/2014/main" id="{8AE4769C-3C18-7E4C-A09D-45E62FEF4674}"/>
                </a:ext>
              </a:extLst>
            </p:cNvPr>
            <p:cNvSpPr/>
            <p:nvPr/>
          </p:nvSpPr>
          <p:spPr>
            <a:xfrm flipH="1">
              <a:off x="6602401" y="5615109"/>
              <a:ext cx="2541598" cy="124289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EE74973A-77E9-A346-B956-9259A6F034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822828" y="5722902"/>
              <a:ext cx="2321171" cy="11350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C302020D-884E-2D4A-B292-3C2EC55BED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794"/>
            <a:stretch/>
          </p:blipFill>
          <p:spPr>
            <a:xfrm>
              <a:off x="7801361" y="6376777"/>
              <a:ext cx="1211560" cy="38601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F90B551-2429-7343-9457-A64579AEA8EC}"/>
              </a:ext>
            </a:extLst>
          </p:cNvPr>
          <p:cNvGrpSpPr/>
          <p:nvPr/>
        </p:nvGrpSpPr>
        <p:grpSpPr>
          <a:xfrm>
            <a:off x="7983414" y="-4"/>
            <a:ext cx="911282" cy="742995"/>
            <a:chOff x="7983414" y="-4"/>
            <a:chExt cx="911282" cy="742995"/>
          </a:xfrm>
        </p:grpSpPr>
        <p:sp>
          <p:nvSpPr>
            <p:cNvPr id="18" name="Round Same Side Corner Rectangle 17">
              <a:extLst>
                <a:ext uri="{FF2B5EF4-FFF2-40B4-BE49-F238E27FC236}">
                  <a16:creationId xmlns="" xmlns:a16="http://schemas.microsoft.com/office/drawing/2014/main" id="{98C21581-622D-D444-AD83-148A469A7AD8}"/>
                </a:ext>
              </a:extLst>
            </p:cNvPr>
            <p:cNvSpPr/>
            <p:nvPr/>
          </p:nvSpPr>
          <p:spPr>
            <a:xfrm rot="10800000">
              <a:off x="7983414" y="-4"/>
              <a:ext cx="911282" cy="742995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BCEF61CB-7688-5F41-91A8-288692FDC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6643" y="180860"/>
              <a:ext cx="415912" cy="427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80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19984EF-1E2C-CC4C-AF3C-1C73122CE7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9" b="2603"/>
          <a:stretch/>
        </p:blipFill>
        <p:spPr>
          <a:xfrm>
            <a:off x="6104709" y="2574011"/>
            <a:ext cx="2804159" cy="40357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90C680CE-2742-BB49-8F78-57D72DA3B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70" y="103258"/>
            <a:ext cx="8478431" cy="677236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3  </a:t>
            </a:r>
            <a:r>
              <a:rPr lang="en-US" b="0" dirty="0">
                <a:solidFill>
                  <a:schemeClr val="bg2">
                    <a:lumMod val="75000"/>
                  </a:schemeClr>
                </a:solidFill>
              </a:rPr>
              <a:t>|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en-US" dirty="0"/>
              <a:t>Contaminant impacts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E876F0D-459E-164E-80FC-52C4356A9772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944DFD-BADF-9C4D-ADBC-8E920EB18E69}"/>
              </a:ext>
            </a:extLst>
          </p:cNvPr>
          <p:cNvSpPr txBox="1"/>
          <p:nvPr/>
        </p:nvSpPr>
        <p:spPr>
          <a:xfrm>
            <a:off x="208369" y="1123255"/>
            <a:ext cx="8700499" cy="769441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200" spc="-50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rPr>
              <a:t>How can isotopic and nuclear methods help understand the pathways and impacts of contaminants in biota and the environment?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97DA050-6B75-5140-9479-BD5FEA57A16C}"/>
              </a:ext>
            </a:extLst>
          </p:cNvPr>
          <p:cNvSpPr/>
          <p:nvPr/>
        </p:nvSpPr>
        <p:spPr>
          <a:xfrm>
            <a:off x="228302" y="2574012"/>
            <a:ext cx="5667401" cy="1237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en-AU" sz="2400" b="1" dirty="0">
                <a:solidFill>
                  <a:schemeClr val="accent1"/>
                </a:solidFill>
                <a:latin typeface="Fira Sans" panose="020B0503050000020004" pitchFamily="34" charset="0"/>
              </a:rPr>
              <a:t>Atmosphere</a:t>
            </a:r>
            <a:endParaRPr lang="en-US" sz="2400" dirty="0">
              <a:solidFill>
                <a:schemeClr val="accent1"/>
              </a:solidFill>
              <a:latin typeface="Fira Sans" panose="020B05030500000200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DAA04A-7EF0-5440-B8D7-A0D37A398CA1}"/>
              </a:ext>
            </a:extLst>
          </p:cNvPr>
          <p:cNvSpPr/>
          <p:nvPr/>
        </p:nvSpPr>
        <p:spPr>
          <a:xfrm>
            <a:off x="228302" y="3973071"/>
            <a:ext cx="5667401" cy="1237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en-AU" sz="2400" b="1" dirty="0">
                <a:solidFill>
                  <a:schemeClr val="accent1"/>
                </a:solidFill>
                <a:latin typeface="Fira Sans" panose="020B0503050000020004" pitchFamily="34" charset="0"/>
              </a:rPr>
              <a:t>Lithosphere</a:t>
            </a:r>
            <a:endParaRPr lang="en-US" sz="2400" dirty="0">
              <a:solidFill>
                <a:schemeClr val="accent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0DD43D1-7EB7-5647-BFD1-CCF734DD9091}"/>
              </a:ext>
            </a:extLst>
          </p:cNvPr>
          <p:cNvSpPr/>
          <p:nvPr/>
        </p:nvSpPr>
        <p:spPr>
          <a:xfrm>
            <a:off x="228302" y="5372130"/>
            <a:ext cx="5667401" cy="1237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en-AU" sz="2400" b="1" dirty="0">
                <a:solidFill>
                  <a:schemeClr val="accent1"/>
                </a:solidFill>
                <a:latin typeface="Fira Sans" panose="020B0503050000020004" pitchFamily="34" charset="0"/>
              </a:rPr>
              <a:t>Biosphere</a:t>
            </a:r>
            <a:endParaRPr lang="en-US" sz="2400" dirty="0">
              <a:solidFill>
                <a:schemeClr val="accent1"/>
              </a:solidFill>
              <a:latin typeface="Fira Sans" panose="020B05030500000200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BDD639F-44B9-6340-92CC-B93A227D42BA}"/>
              </a:ext>
            </a:extLst>
          </p:cNvPr>
          <p:cNvGrpSpPr/>
          <p:nvPr/>
        </p:nvGrpSpPr>
        <p:grpSpPr>
          <a:xfrm>
            <a:off x="6602401" y="5615109"/>
            <a:ext cx="2541598" cy="1242891"/>
            <a:chOff x="6602401" y="5615109"/>
            <a:chExt cx="2541598" cy="1242891"/>
          </a:xfrm>
        </p:grpSpPr>
        <p:sp>
          <p:nvSpPr>
            <p:cNvPr id="14" name="Right Triangle 13">
              <a:extLst>
                <a:ext uri="{FF2B5EF4-FFF2-40B4-BE49-F238E27FC236}">
                  <a16:creationId xmlns="" xmlns:a16="http://schemas.microsoft.com/office/drawing/2014/main" id="{8AE4769C-3C18-7E4C-A09D-45E62FEF4674}"/>
                </a:ext>
              </a:extLst>
            </p:cNvPr>
            <p:cNvSpPr/>
            <p:nvPr/>
          </p:nvSpPr>
          <p:spPr>
            <a:xfrm flipH="1">
              <a:off x="6602401" y="5615109"/>
              <a:ext cx="2541598" cy="124289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EE74973A-77E9-A346-B956-9259A6F034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822828" y="5722902"/>
              <a:ext cx="2321171" cy="11350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C302020D-884E-2D4A-B292-3C2EC55BED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794"/>
            <a:stretch/>
          </p:blipFill>
          <p:spPr>
            <a:xfrm>
              <a:off x="7801361" y="6376777"/>
              <a:ext cx="1211560" cy="38601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0CF85ED-57BF-654F-AFEC-4B3F6C92E015}"/>
              </a:ext>
            </a:extLst>
          </p:cNvPr>
          <p:cNvGrpSpPr/>
          <p:nvPr/>
        </p:nvGrpSpPr>
        <p:grpSpPr>
          <a:xfrm>
            <a:off x="7983414" y="-4"/>
            <a:ext cx="911282" cy="742995"/>
            <a:chOff x="7983414" y="-4"/>
            <a:chExt cx="911282" cy="742995"/>
          </a:xfrm>
        </p:grpSpPr>
        <p:sp>
          <p:nvSpPr>
            <p:cNvPr id="18" name="Round Same Side Corner Rectangle 17">
              <a:extLst>
                <a:ext uri="{FF2B5EF4-FFF2-40B4-BE49-F238E27FC236}">
                  <a16:creationId xmlns="" xmlns:a16="http://schemas.microsoft.com/office/drawing/2014/main" id="{54AC9AA3-44C6-EC47-BA67-203665F986B8}"/>
                </a:ext>
              </a:extLst>
            </p:cNvPr>
            <p:cNvSpPr/>
            <p:nvPr/>
          </p:nvSpPr>
          <p:spPr>
            <a:xfrm rot="10800000">
              <a:off x="7983414" y="-4"/>
              <a:ext cx="911282" cy="742995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8800E6F9-2703-2441-AF3A-460249220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6643" y="180860"/>
              <a:ext cx="415912" cy="427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425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ANSTO Main Content">
  <a:themeElements>
    <a:clrScheme name="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439FA083-AF3E-4FE9-B5C5-331B03BA73FE}"/>
    </a:ext>
  </a:extLst>
</a:theme>
</file>

<file path=ppt/theme/theme2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3EFB8DC0-56A2-4711-ACF9-5F643579ECD3}"/>
    </a:ext>
  </a:extLst>
</a:theme>
</file>

<file path=ppt/theme/theme3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07914BC9-6389-4B4F-BA93-B0233ED94649}"/>
    </a:ext>
  </a:extLst>
</a:theme>
</file>

<file path=ppt/theme/theme4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95089243-C778-4872-8979-0A5A5B8A40DE}"/>
    </a:ext>
  </a:extLst>
</a:theme>
</file>

<file path=ppt/theme/theme5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A49ABBA8-A964-4B43-970F-70421D1C50E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Powerpoint-2018-4x3shape3</Template>
  <TotalTime>10167</TotalTime>
  <Words>546</Words>
  <Application>Microsoft Office PowerPoint</Application>
  <PresentationFormat>On-screen Show (4:3)</PresentationFormat>
  <Paragraphs>57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</vt:i4>
      </vt:variant>
    </vt:vector>
  </HeadingPairs>
  <TitlesOfParts>
    <vt:vector size="18" baseType="lpstr">
      <vt:lpstr>Arial</vt:lpstr>
      <vt:lpstr>ＭＳ Ｐゴシック</vt:lpstr>
      <vt:lpstr>Fira Sans ExtraLight</vt:lpstr>
      <vt:lpstr>Poppins Light</vt:lpstr>
      <vt:lpstr>Calibri</vt:lpstr>
      <vt:lpstr>Fira Sans</vt:lpstr>
      <vt:lpstr>Poppins</vt:lpstr>
      <vt:lpstr>Wingdings</vt:lpstr>
      <vt:lpstr>Fira Sans Light</vt:lpstr>
      <vt:lpstr>ANSTO Main Content</vt:lpstr>
      <vt:lpstr>ANSTO Blue slides</vt:lpstr>
      <vt:lpstr>ANSTO Dark blue slides</vt:lpstr>
      <vt:lpstr>ANSTO Teal slides</vt:lpstr>
      <vt:lpstr>ANSTO Thank you slide</vt:lpstr>
      <vt:lpstr>The Environment</vt:lpstr>
      <vt:lpstr>1  |  Environmental Change</vt:lpstr>
      <vt:lpstr>2  |  Water resource sustainability</vt:lpstr>
      <vt:lpstr>3  |  Contaminant impacts</vt:lpstr>
    </vt:vector>
  </TitlesOfParts>
  <Company>ANSTO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Australian Synchrotron</dc:title>
  <dc:creator>Andrew Peele</dc:creator>
  <cp:lastModifiedBy>HOWARD, Jane</cp:lastModifiedBy>
  <cp:revision>242</cp:revision>
  <cp:lastPrinted>2018-10-05T01:18:16Z</cp:lastPrinted>
  <dcterms:created xsi:type="dcterms:W3CDTF">2018-08-14T05:38:23Z</dcterms:created>
  <dcterms:modified xsi:type="dcterms:W3CDTF">2018-10-05T02:20:09Z</dcterms:modified>
</cp:coreProperties>
</file>