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5"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111" d="100"/>
          <a:sy n="111" d="100"/>
        </p:scale>
        <p:origin x="-72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Fira Sans" panose="020B0604020202020204" charset="0"/>
                <a:ea typeface="ＭＳ Ｐゴシック" pitchFamily="34" charset="-128"/>
                <a:cs typeface="Poppins" panose="020B0604020202020204" charset="0"/>
              </a:rPr>
              <a:t>Moss reveals biological effects of climate change</a:t>
            </a:r>
          </a:p>
          <a:p>
            <a:r>
              <a:rPr lang="en-AU" altLang="en-US" dirty="0" smtClean="0">
                <a:latin typeface="Fira Sans" panose="020B0604020202020204" charset="0"/>
                <a:ea typeface="ＭＳ Ｐゴシック" pitchFamily="34" charset="-128"/>
                <a:cs typeface="Poppins" panose="020B0604020202020204" charset="0"/>
              </a:rPr>
              <a:t>One of the few remaining untouched species on the planet is the moss of Antarctica. Research into this humble moss could provide a better understanding of how vegetation responds to future climate change. </a:t>
            </a:r>
          </a:p>
          <a:p>
            <a:endParaRPr lang="en-AU" altLang="en-US" dirty="0" smtClean="0">
              <a:latin typeface="Fira Sans" panose="020B0604020202020204" charset="0"/>
              <a:ea typeface="ＭＳ Ｐゴシック" pitchFamily="34" charset="-128"/>
              <a:cs typeface="Poppins" panose="020B0604020202020204" charset="0"/>
            </a:endParaRPr>
          </a:p>
          <a:p>
            <a:r>
              <a:rPr lang="en-AU" altLang="en-US" dirty="0" smtClean="0">
                <a:latin typeface="Fira Sans" panose="020B0604020202020204" charset="0"/>
                <a:ea typeface="ＭＳ Ｐゴシック" pitchFamily="34" charset="-128"/>
                <a:cs typeface="Poppins" panose="020B0604020202020204" charset="0"/>
              </a:rPr>
              <a:t>Studies by ANSTO and the University of Wollongong on Antarctic moss shoots suggest the plant species has shown symptoms of being affected by changes in climate.</a:t>
            </a:r>
          </a:p>
          <a:p>
            <a:endParaRPr lang="en-AU" altLang="en-US" dirty="0" smtClean="0">
              <a:latin typeface="Fira Sans" panose="020B0604020202020204" charset="0"/>
              <a:ea typeface="ＭＳ Ｐゴシック" pitchFamily="34" charset="-128"/>
              <a:cs typeface="Poppins" panose="020B0604020202020204" charset="0"/>
            </a:endParaRPr>
          </a:p>
          <a:p>
            <a:r>
              <a:rPr lang="en-AU" altLang="en-US" dirty="0" smtClean="0">
                <a:latin typeface="Fira Sans" panose="020B0604020202020204" charset="0"/>
                <a:ea typeface="ＭＳ Ｐゴシック" pitchFamily="34" charset="-128"/>
                <a:cs typeface="Poppins" panose="020B0604020202020204" charset="0"/>
              </a:rPr>
              <a:t>Through radiocarbon dating and measuring the depth of moss colonies, considered to be the ‘old growth forests’ of Antarctica in miniature, the scientists observed that the moss growth at some sites has declined since the 1980s.</a:t>
            </a:r>
          </a:p>
          <a:p>
            <a:endParaRPr lang="en-AU" altLang="en-US" dirty="0" smtClean="0">
              <a:latin typeface="Fira Sans" panose="020B0604020202020204" charset="0"/>
              <a:ea typeface="ＭＳ Ｐゴシック" pitchFamily="34" charset="-128"/>
              <a:cs typeface="Poppins" panose="020B0604020202020204" charset="0"/>
            </a:endParaRPr>
          </a:p>
          <a:p>
            <a:r>
              <a:rPr lang="en-AU" altLang="en-US" dirty="0" smtClean="0">
                <a:latin typeface="Fira Sans" panose="020B0604020202020204" charset="0"/>
                <a:ea typeface="ＭＳ Ｐゴシック" pitchFamily="34" charset="-128"/>
                <a:cs typeface="Poppins" panose="020B0604020202020204" charset="0"/>
              </a:rPr>
              <a:t>They suggest that this is likely due to moss beds drying out, which appears to be caused by increased wind speeds linked to the Antarctic ozone hole. The results also show that climate change has made the driest continent on Earth an even harsher environment for plant life.</a:t>
            </a:r>
          </a:p>
          <a:p>
            <a:endParaRPr lang="en-AU" altLang="en-US" dirty="0" smtClean="0">
              <a:latin typeface="Fira Sans" panose="020B0604020202020204" charset="0"/>
              <a:ea typeface="ＭＳ Ｐゴシック" pitchFamily="34" charset="-128"/>
              <a:cs typeface="Poppins" panose="020B060402020202020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CC4F9B4-E01A-4FEB-8F3F-3A248CA45855}" type="slidenum">
              <a:rPr lang="en-AU" altLang="en-US" smtClean="0">
                <a:latin typeface="Arial" pitchFamily="34" charset="0"/>
              </a:rPr>
              <a:pPr eaLnBrk="1" hangingPunct="1">
                <a:spcBef>
                  <a:spcPct val="0"/>
                </a:spcBef>
              </a:pPr>
              <a:t>1</a:t>
            </a:fld>
            <a:endParaRPr lang="en-AU"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chemeClr val="tx1"/>
              </a:solidFill>
            </a:endParaRPr>
          </a:p>
        </p:txBody>
      </p:sp>
      <p:sp>
        <p:nvSpPr>
          <p:cNvPr id="7" name="Title 6"/>
          <p:cNvSpPr>
            <a:spLocks noGrp="1"/>
          </p:cNvSpPr>
          <p:nvPr>
            <p:ph type="title"/>
          </p:nvPr>
        </p:nvSpPr>
        <p:spPr>
          <a:xfrm>
            <a:off x="0" y="256675"/>
            <a:ext cx="12192000" cy="1143000"/>
          </a:xfrm>
        </p:spPr>
        <p:txBody>
          <a:bodyPr/>
          <a:lstStyle/>
          <a:p>
            <a:pPr algn="ctr">
              <a:defRPr/>
            </a:pPr>
            <a:r>
              <a:rPr lang="en-AU" dirty="0"/>
              <a:t>Moss reveals effects of climate change</a:t>
            </a:r>
          </a:p>
        </p:txBody>
      </p:sp>
      <p:sp>
        <p:nvSpPr>
          <p:cNvPr id="62468" name="TextBox 5"/>
          <p:cNvSpPr txBox="1">
            <a:spLocks noChangeArrowheads="1"/>
          </p:cNvSpPr>
          <p:nvPr/>
        </p:nvSpPr>
        <p:spPr bwMode="auto">
          <a:xfrm>
            <a:off x="281354" y="6165851"/>
            <a:ext cx="11566769"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AU" altLang="en-US" sz="1800" b="1" i="1" dirty="0">
                <a:solidFill>
                  <a:srgbClr val="005A9B"/>
                </a:solidFill>
                <a:latin typeface="Poppins" panose="020B0604020202020204" charset="0"/>
                <a:cs typeface="Poppins" panose="020B0604020202020204" charset="0"/>
              </a:rPr>
              <a:t>Collaborator</a:t>
            </a:r>
            <a:r>
              <a:rPr lang="en-AU" altLang="en-US" sz="2000" b="1" i="1" dirty="0">
                <a:solidFill>
                  <a:schemeClr val="tx1"/>
                </a:solidFill>
              </a:rPr>
              <a:t/>
            </a:r>
            <a:br>
              <a:rPr lang="en-AU" altLang="en-US" sz="2000" b="1" i="1" dirty="0">
                <a:solidFill>
                  <a:schemeClr val="tx1"/>
                </a:solidFill>
              </a:rPr>
            </a:br>
            <a:r>
              <a:rPr lang="en-AU" altLang="en-US" sz="1600" i="1" dirty="0">
                <a:solidFill>
                  <a:schemeClr val="tx1"/>
                </a:solidFill>
                <a:latin typeface="Fira Sans" panose="020B0604020202020204" charset="0"/>
              </a:rPr>
              <a:t>Wollongong University</a:t>
            </a:r>
          </a:p>
        </p:txBody>
      </p:sp>
      <p:graphicFrame>
        <p:nvGraphicFramePr>
          <p:cNvPr id="8" name="Table 7"/>
          <p:cNvGraphicFramePr>
            <a:graphicFrameLocks noGrp="1"/>
          </p:cNvGraphicFramePr>
          <p:nvPr>
            <p:extLst>
              <p:ext uri="{D42A27DB-BD31-4B8C-83A1-F6EECF244321}">
                <p14:modId xmlns:p14="http://schemas.microsoft.com/office/powerpoint/2010/main" val="1715177913"/>
              </p:ext>
            </p:extLst>
          </p:nvPr>
        </p:nvGraphicFramePr>
        <p:xfrm>
          <a:off x="282325" y="1549334"/>
          <a:ext cx="7355894" cy="3778335"/>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763347">
                <a:tc>
                  <a:txBody>
                    <a:bodyPr/>
                    <a:lstStyle/>
                    <a:p>
                      <a:r>
                        <a:rPr lang="en-AU" sz="1800" dirty="0" smtClean="0">
                          <a:latin typeface="Fira Sans" panose="020B0604020202020204" charset="0"/>
                          <a:ea typeface="ＭＳ Ｐゴシック" charset="0"/>
                          <a:cs typeface="Arial" charset="0"/>
                        </a:rPr>
                        <a:t>A need to understand how vegetation will respond to future climate change.</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782348">
                <a:tc>
                  <a:txBody>
                    <a:bodyPr/>
                    <a:lstStyle/>
                    <a:p>
                      <a:r>
                        <a:rPr lang="en-AU" sz="1800" dirty="0" smtClean="0">
                          <a:latin typeface="Fira Sans" panose="020B0604020202020204" charset="0"/>
                          <a:ea typeface="ＭＳ Ｐゴシック" charset="0"/>
                          <a:cs typeface="Arial" charset="0"/>
                        </a:rPr>
                        <a:t>Scientists used radiocarbon dating and measured the depth of Antarctic moss colonies.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Results</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439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Moss growth has declined since the 1980s most likely due to moss beds drying out due to increased wind speeds linked to the Antarctic ozone hole.</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pic>
        <p:nvPicPr>
          <p:cNvPr id="6247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8219" y="1531938"/>
            <a:ext cx="4042507" cy="428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1"/>
          <p:cNvSpPr txBox="1">
            <a:spLocks noChangeArrowheads="1"/>
          </p:cNvSpPr>
          <p:nvPr/>
        </p:nvSpPr>
        <p:spPr bwMode="auto">
          <a:xfrm>
            <a:off x="7638217" y="5078374"/>
            <a:ext cx="4042507" cy="738664"/>
          </a:xfrm>
          <a:prstGeom prst="rect">
            <a:avLst/>
          </a:prstGeom>
          <a:solidFill>
            <a:schemeClr val="tx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GB" altLang="en-US" sz="1400" dirty="0">
                <a:solidFill>
                  <a:schemeClr val="bg1"/>
                </a:solidFill>
                <a:latin typeface="Fira Sans" panose="020B0604020202020204" charset="0"/>
              </a:rPr>
              <a:t>Radiocarbon in the shoots of Antarctic moss are revealing the effects of Antarctic climate change</a:t>
            </a:r>
          </a:p>
        </p:txBody>
      </p:sp>
    </p:spTree>
    <p:extLst>
      <p:ext uri="{BB962C8B-B14F-4D97-AF65-F5344CB8AC3E}">
        <p14:creationId xmlns:p14="http://schemas.microsoft.com/office/powerpoint/2010/main" val="56622993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10</TotalTime>
  <Words>240</Words>
  <Application>Microsoft Office PowerPoint</Application>
  <PresentationFormat>Custom</PresentationFormat>
  <Paragraphs>18</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Moss reveals effects of climate change</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4</cp:revision>
  <dcterms:created xsi:type="dcterms:W3CDTF">2018-11-01T04:51:28Z</dcterms:created>
  <dcterms:modified xsi:type="dcterms:W3CDTF">2018-11-23T05:19:07Z</dcterms:modified>
</cp:coreProperties>
</file>