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7"/>
  </p:notesMasterIdLst>
  <p:sldIdLst>
    <p:sldId id="274" r:id="rId6"/>
  </p:sldIdLst>
  <p:sldSz cx="12192000" cy="6858000"/>
  <p:notesSz cx="6858000" cy="9144000"/>
  <p:embeddedFontLst>
    <p:embeddedFont>
      <p:font typeface="Fira Sans ExtraLight" panose="020B0604020202020204" charset="0"/>
      <p:regular r:id="rId8"/>
      <p:italic r:id="rId9"/>
    </p:embeddedFont>
    <p:embeddedFont>
      <p:font typeface="Fira Sans Light" panose="020B0604020202020204" charset="0"/>
      <p:regular r:id="rId10"/>
      <p:italic r:id="rId11"/>
    </p:embeddedFont>
    <p:embeddedFont>
      <p:font typeface="ＭＳ Ｐゴシック" panose="020B0600070205080204" pitchFamily="34" charset="-128"/>
      <p:regular r:id="rId12"/>
    </p:embeddedFont>
    <p:embeddedFont>
      <p:font typeface="Calibri" panose="020F0502020204030204" pitchFamily="34" charset="0"/>
      <p:regular r:id="rId13"/>
      <p:bold r:id="rId14"/>
      <p:italic r:id="rId15"/>
      <p:boldItalic r:id="rId16"/>
    </p:embeddedFont>
    <p:embeddedFont>
      <p:font typeface="Poppins Light" panose="020B0604020202020204" charset="0"/>
      <p:regular r:id="rId17"/>
      <p:italic r:id="rId18"/>
    </p:embeddedFont>
    <p:embeddedFont>
      <p:font typeface="Fira Sans" panose="020B0604020202020204" charset="0"/>
      <p:regular r:id="rId19"/>
      <p:bold r:id="rId20"/>
      <p:italic r:id="rId21"/>
      <p:boldItalic r:id="rId22"/>
    </p:embeddedFont>
    <p:embeddedFont>
      <p:font typeface="Poppins"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B2"/>
    <a:srgbClr val="00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2"/>
    <p:restoredTop sz="94656"/>
  </p:normalViewPr>
  <p:slideViewPr>
    <p:cSldViewPr snapToGrid="0" snapToObjects="1">
      <p:cViewPr varScale="1">
        <p:scale>
          <a:sx n="94" d="100"/>
          <a:sy n="94" d="100"/>
        </p:scale>
        <p:origin x="-18" y="-348"/>
      </p:cViewPr>
      <p:guideLst>
        <p:guide orient="horz" pos="2160"/>
        <p:guide pos="3840"/>
      </p:guideLst>
    </p:cSldViewPr>
  </p:slideViewPr>
  <p:notesTextViewPr>
    <p:cViewPr>
      <p:scale>
        <a:sx n="1" d="1"/>
        <a:sy n="1" d="1"/>
      </p:scale>
      <p:origin x="0" y="99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font" Target="fonts/font4.fntdata"/><Relationship Id="rId24"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43F0C5-9C1C-4633-AB3E-6E2E1BB87875}" type="datetimeFigureOut">
              <a:rPr lang="en-AU" smtClean="0"/>
              <a:t>23/11/2018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09635-CD04-43A1-9FF2-92BCA1B31F01}" type="slidenum">
              <a:rPr lang="en-AU" smtClean="0"/>
              <a:t>‹#›</a:t>
            </a:fld>
            <a:endParaRPr lang="en-AU"/>
          </a:p>
        </p:txBody>
      </p:sp>
    </p:spTree>
    <p:extLst>
      <p:ext uri="{BB962C8B-B14F-4D97-AF65-F5344CB8AC3E}">
        <p14:creationId xmlns:p14="http://schemas.microsoft.com/office/powerpoint/2010/main" val="3587947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smtClean="0">
                <a:latin typeface="Poppins" panose="020B0604020202020204" charset="0"/>
                <a:ea typeface="ＭＳ Ｐゴシック" pitchFamily="34" charset="-128"/>
                <a:cs typeface="Poppins" panose="020B0604020202020204" charset="0"/>
              </a:rPr>
              <a:t>Fresh water uncovered in outback Australia</a:t>
            </a:r>
          </a:p>
          <a:p>
            <a:r>
              <a:rPr lang="en-AU" altLang="en-US" dirty="0" smtClean="0">
                <a:latin typeface="Poppins" panose="020B0604020202020204" charset="0"/>
                <a:ea typeface="ＭＳ Ｐゴシック" pitchFamily="34" charset="-128"/>
                <a:cs typeface="Poppins" panose="020B0604020202020204" charset="0"/>
              </a:rPr>
              <a:t>Australia is the driest inhabited continent on Earth. Both rain and surface water in inland Australia can be unreliable and scarce, and that’s why shallow fresh and shallow underground water is critical to support vegetation in our inland environment.</a:t>
            </a:r>
          </a:p>
          <a:p>
            <a:endParaRPr lang="en-AU" altLang="en-US" dirty="0" smtClean="0">
              <a:latin typeface="Poppins" panose="020B0604020202020204" charset="0"/>
              <a:ea typeface="ＭＳ Ｐゴシック" pitchFamily="34" charset="-128"/>
              <a:cs typeface="Poppins" panose="020B0604020202020204" charset="0"/>
            </a:endParaRPr>
          </a:p>
          <a:p>
            <a:r>
              <a:rPr lang="en-AU" altLang="en-US" dirty="0" smtClean="0">
                <a:latin typeface="Poppins" panose="020B0604020202020204" charset="0"/>
                <a:ea typeface="ＭＳ Ｐゴシック" pitchFamily="34" charset="-128"/>
                <a:cs typeface="Poppins" panose="020B0604020202020204" charset="0"/>
              </a:rPr>
              <a:t>Using ANSTO’s tandem particle accelerator, researchers from ANSTO and the Universities of Wollongong, Southern Queensland and Barcelona have discovered fresh underground water ‘lenses’ on the Cooper Creek in outback Queensland, which provides insight into how ecosystems along our dry-land rivers are sustained.</a:t>
            </a:r>
          </a:p>
          <a:p>
            <a:endParaRPr lang="en-AU" altLang="en-US" dirty="0" smtClean="0">
              <a:latin typeface="Poppins" panose="020B0604020202020204" charset="0"/>
              <a:ea typeface="ＭＳ Ｐゴシック" pitchFamily="34" charset="-128"/>
              <a:cs typeface="Poppins" panose="020B0604020202020204" charset="0"/>
            </a:endParaRPr>
          </a:p>
          <a:p>
            <a:r>
              <a:rPr lang="en-AU" altLang="en-US" dirty="0" smtClean="0">
                <a:latin typeface="Poppins" panose="020B0604020202020204" charset="0"/>
                <a:ea typeface="ＭＳ Ｐゴシック" pitchFamily="34" charset="-128"/>
                <a:cs typeface="Poppins" panose="020B0604020202020204" charset="0"/>
              </a:rPr>
              <a:t>The study of these freshwater lenses will help us better understand environmental sustainability issues around Australia’s arid rivers, and could have significant implications for land management.</a:t>
            </a:r>
          </a:p>
          <a:p>
            <a:endParaRPr lang="en-AU" altLang="en-US" dirty="0" smtClean="0">
              <a:latin typeface="Poppins" panose="020B0604020202020204" charset="0"/>
              <a:ea typeface="ＭＳ Ｐゴシック" pitchFamily="34" charset="-128"/>
              <a:cs typeface="Poppins" panose="020B0604020202020204"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98CF66E-2EB1-44BD-A148-A796F5A33BE1}" type="slidenum">
              <a:rPr lang="en-AU" altLang="en-US" smtClean="0">
                <a:latin typeface="Arial" pitchFamily="34" charset="0"/>
              </a:rPr>
              <a:pPr eaLnBrk="1" hangingPunct="1">
                <a:spcBef>
                  <a:spcPct val="0"/>
                </a:spcBef>
              </a:pPr>
              <a:t>1</a:t>
            </a:fld>
            <a:endParaRPr lang="en-AU"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549661" y="1988840"/>
            <a:ext cx="4079631"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844062" y="1988840"/>
            <a:ext cx="6096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
          <p:cNvSpPr>
            <a:spLocks noGrp="1"/>
          </p:cNvSpPr>
          <p:nvPr>
            <p:ph type="title"/>
          </p:nvPr>
        </p:nvSpPr>
        <p:spPr>
          <a:xfrm>
            <a:off x="0" y="404664"/>
            <a:ext cx="12192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1752600" y="6356351"/>
            <a:ext cx="6736862" cy="365125"/>
          </a:xfrm>
          <a:prstGeom prst="rect">
            <a:avLst/>
          </a:prstGeom>
        </p:spPr>
        <p:txBody>
          <a:bodyPr vert="horz" lIns="91440" tIns="45720" rIns="91440" bIns="45720" rtlCol="0" anchor="ctr"/>
          <a:lstStyle>
            <a:lvl1pPr algn="ctr">
              <a:defRPr sz="1200">
                <a:solidFill>
                  <a:prstClr val="black">
                    <a:lumMod val="50000"/>
                    <a:lumOff val="50000"/>
                  </a:prst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423986" y="6354764"/>
            <a:ext cx="1041399"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defRPr>
            </a:lvl1pPr>
          </a:lstStyle>
          <a:p>
            <a:pPr>
              <a:defRPr/>
            </a:pPr>
            <a:fld id="{F3FFAD15-E5A7-43BB-B106-4492735E33FE}" type="slidenum">
              <a:rPr lang="en-US" altLang="en-US"/>
              <a:pPr>
                <a:defRPr/>
              </a:pPr>
              <a:t>‹#›</a:t>
            </a:fld>
            <a:endParaRPr lang="en-US" altLang="en-US"/>
          </a:p>
        </p:txBody>
      </p:sp>
    </p:spTree>
    <p:extLst>
      <p:ext uri="{BB962C8B-B14F-4D97-AF65-F5344CB8AC3E}">
        <p14:creationId xmlns:p14="http://schemas.microsoft.com/office/powerpoint/2010/main" val="217599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 xmlns:a16="http://schemas.microsoft.com/office/drawing/2014/main"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23/11/2018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23/11/2018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23/11/2018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23/11/2018</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7" name="Picture 6">
            <a:extLst>
              <a:ext uri="{FF2B5EF4-FFF2-40B4-BE49-F238E27FC236}">
                <a16:creationId xmlns="" xmlns:a16="http://schemas.microsoft.com/office/drawing/2014/main" id="{14878D25-3F1C-7E42-AAEF-2D256F7A1091}"/>
              </a:ext>
            </a:extLst>
          </p:cNvPr>
          <p:cNvPicPr>
            <a:picLocks noChangeAspect="1"/>
          </p:cNvPicPr>
          <p:nvPr/>
        </p:nvPicPr>
        <p:blipFill>
          <a:blip r:embed="rId12"/>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D9CDF7B-6094-D341-91FD-53AA2397D9EC}"/>
              </a:ext>
            </a:extLst>
          </p:cNvPr>
          <p:cNvPicPr>
            <a:picLocks noChangeAspect="1"/>
          </p:cNvPicPr>
          <p:nvPr/>
        </p:nvPicPr>
        <p:blipFill rotWithShape="1">
          <a:blip r:embed="rId13"/>
          <a:srcRect l="35794"/>
          <a:stretch/>
        </p:blipFill>
        <p:spPr>
          <a:xfrm>
            <a:off x="10693400" y="6320878"/>
            <a:ext cx="1352296" cy="430853"/>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89282CE-23A7-9C45-A239-5C7364034395}"/>
              </a:ext>
            </a:extLst>
          </p:cNvPr>
          <p:cNvPicPr>
            <a:picLocks noChangeAspect="1"/>
          </p:cNvPicPr>
          <p:nvPr/>
        </p:nvPicPr>
        <p:blipFill rotWithShape="1">
          <a:blip r:embed="rId3"/>
          <a:srcRect t="6004" b="20014"/>
          <a:stretch/>
        </p:blipFill>
        <p:spPr>
          <a:xfrm>
            <a:off x="0" y="0"/>
            <a:ext cx="12203528" cy="6858000"/>
          </a:xfrm>
          <a:prstGeom prst="rect">
            <a:avLst/>
          </a:prstGeom>
        </p:spPr>
      </p:pic>
      <p:pic>
        <p:nvPicPr>
          <p:cNvPr id="8" name="Picture 7">
            <a:extLst>
              <a:ext uri="{FF2B5EF4-FFF2-40B4-BE49-F238E27FC236}">
                <a16:creationId xmlns="" xmlns:a16="http://schemas.microsoft.com/office/drawing/2014/main" id="{0827FABC-47BC-5E42-BDF5-9E184B44EEE8}"/>
              </a:ext>
            </a:extLst>
          </p:cNvPr>
          <p:cNvPicPr>
            <a:picLocks noChangeAspect="1"/>
          </p:cNvPicPr>
          <p:nvPr/>
        </p:nvPicPr>
        <p:blipFill>
          <a:blip r:embed="rId4"/>
          <a:stretch>
            <a:fillRect/>
          </a:stretch>
        </p:blipFill>
        <p:spPr>
          <a:xfrm>
            <a:off x="6784851" y="5579163"/>
            <a:ext cx="5015148" cy="1025938"/>
          </a:xfrm>
          <a:prstGeom prst="rect">
            <a:avLst/>
          </a:prstGeom>
        </p:spPr>
      </p:pic>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b="1" i="0" kern="1200" spc="-15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3" descr="Water.jpg"/>
          <p:cNvPicPr>
            <a:picLocks noChangeAspect="1"/>
          </p:cNvPicPr>
          <p:nvPr/>
        </p:nvPicPr>
        <p:blipFill>
          <a:blip r:embed="rId3">
            <a:extLst>
              <a:ext uri="{28A0092B-C50C-407E-A947-70E740481C1C}">
                <a14:useLocalDpi xmlns:a14="http://schemas.microsoft.com/office/drawing/2010/main" val="0"/>
              </a:ext>
            </a:extLst>
          </a:blip>
          <a:srcRect b="26105"/>
          <a:stretch>
            <a:fillRect/>
          </a:stretch>
        </p:blipFill>
        <p:spPr bwMode="auto">
          <a:xfrm>
            <a:off x="0" y="5368926"/>
            <a:ext cx="948397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7" name="Group 15"/>
          <p:cNvGrpSpPr>
            <a:grpSpLocks/>
          </p:cNvGrpSpPr>
          <p:nvPr/>
        </p:nvGrpSpPr>
        <p:grpSpPr bwMode="auto">
          <a:xfrm>
            <a:off x="6584462" y="1484314"/>
            <a:ext cx="5349631" cy="4105275"/>
            <a:chOff x="5349865" y="1484784"/>
            <a:chExt cx="4345894" cy="4104456"/>
          </a:xfrm>
        </p:grpSpPr>
        <p:pic>
          <p:nvPicPr>
            <p:cNvPr id="6247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9865" y="1484784"/>
              <a:ext cx="4345894"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349865" y="1484784"/>
              <a:ext cx="2929954" cy="3672408"/>
            </a:xfrm>
            <a:prstGeom prst="rect">
              <a:avLst/>
            </a:prstGeom>
            <a:gradFill>
              <a:gsLst>
                <a:gs pos="24000">
                  <a:schemeClr val="bg1"/>
                </a:gs>
                <a:gs pos="100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
        <p:nvSpPr>
          <p:cNvPr id="62468" name="TextBox 1"/>
          <p:cNvSpPr txBox="1">
            <a:spLocks noChangeArrowheads="1"/>
          </p:cNvSpPr>
          <p:nvPr/>
        </p:nvSpPr>
        <p:spPr bwMode="auto">
          <a:xfrm>
            <a:off x="867508" y="1163638"/>
            <a:ext cx="505069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eaLnBrk="1" hangingPunct="1">
              <a:spcBef>
                <a:spcPct val="0"/>
              </a:spcBef>
              <a:buClrTx/>
              <a:buFontTx/>
              <a:buNone/>
            </a:pPr>
            <a:endParaRPr lang="en-AU" altLang="en-US" sz="1800">
              <a:solidFill>
                <a:schemeClr val="tx1"/>
              </a:solidFill>
            </a:endParaRPr>
          </a:p>
        </p:txBody>
      </p:sp>
      <p:sp>
        <p:nvSpPr>
          <p:cNvPr id="7" name="Title 6"/>
          <p:cNvSpPr>
            <a:spLocks noGrp="1"/>
          </p:cNvSpPr>
          <p:nvPr>
            <p:ph type="title"/>
          </p:nvPr>
        </p:nvSpPr>
        <p:spPr>
          <a:xfrm>
            <a:off x="0" y="204788"/>
            <a:ext cx="12192000" cy="1143000"/>
          </a:xfrm>
        </p:spPr>
        <p:txBody>
          <a:bodyPr/>
          <a:lstStyle/>
          <a:p>
            <a:pPr>
              <a:defRPr/>
            </a:pPr>
            <a:r>
              <a:rPr lang="en-AU" dirty="0" smtClean="0"/>
              <a:t>Fresh water uncovered in outback Australia</a:t>
            </a:r>
            <a:endParaRPr lang="en-AU" dirty="0"/>
          </a:p>
        </p:txBody>
      </p:sp>
      <p:sp>
        <p:nvSpPr>
          <p:cNvPr id="62470" name="TextBox 5"/>
          <p:cNvSpPr txBox="1">
            <a:spLocks noChangeArrowheads="1"/>
          </p:cNvSpPr>
          <p:nvPr/>
        </p:nvSpPr>
        <p:spPr bwMode="auto">
          <a:xfrm>
            <a:off x="281354" y="6165851"/>
            <a:ext cx="11566769"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AU" altLang="en-US" sz="1800" b="1" i="1" dirty="0">
                <a:solidFill>
                  <a:srgbClr val="005A9B"/>
                </a:solidFill>
                <a:latin typeface="Poppins" panose="020B0604020202020204" charset="0"/>
                <a:cs typeface="Poppins" panose="020B0604020202020204" charset="0"/>
              </a:rPr>
              <a:t>Collaborators</a:t>
            </a:r>
            <a:r>
              <a:rPr lang="en-AU" altLang="en-US" sz="2000" b="1" i="1" dirty="0">
                <a:solidFill>
                  <a:schemeClr val="tx1"/>
                </a:solidFill>
              </a:rPr>
              <a:t/>
            </a:r>
            <a:br>
              <a:rPr lang="en-AU" altLang="en-US" sz="2000" b="1" i="1" dirty="0">
                <a:solidFill>
                  <a:schemeClr val="tx1"/>
                </a:solidFill>
              </a:rPr>
            </a:br>
            <a:r>
              <a:rPr lang="en-AU" altLang="en-US" sz="1600" i="1" dirty="0">
                <a:solidFill>
                  <a:schemeClr val="tx1"/>
                </a:solidFill>
                <a:latin typeface="Fira Sans" panose="020B0604020202020204" charset="0"/>
              </a:rPr>
              <a:t>Wollongong University, University of Southern Queensland and University of Barcelona</a:t>
            </a:r>
          </a:p>
        </p:txBody>
      </p:sp>
      <p:graphicFrame>
        <p:nvGraphicFramePr>
          <p:cNvPr id="8" name="Table 7"/>
          <p:cNvGraphicFramePr>
            <a:graphicFrameLocks noGrp="1"/>
          </p:cNvGraphicFramePr>
          <p:nvPr>
            <p:extLst>
              <p:ext uri="{D42A27DB-BD31-4B8C-83A1-F6EECF244321}">
                <p14:modId xmlns:p14="http://schemas.microsoft.com/office/powerpoint/2010/main" val="670555442"/>
              </p:ext>
            </p:extLst>
          </p:nvPr>
        </p:nvGraphicFramePr>
        <p:xfrm>
          <a:off x="282325" y="1549334"/>
          <a:ext cx="7355894" cy="4013447"/>
        </p:xfrm>
        <a:graphic>
          <a:graphicData uri="http://schemas.openxmlformats.org/drawingml/2006/table">
            <a:tbl>
              <a:tblPr>
                <a:tableStyleId>{5C22544A-7EE6-4342-B048-85BDC9FD1C3A}</a:tableStyleId>
              </a:tblPr>
              <a:tblGrid>
                <a:gridCol w="7355894"/>
              </a:tblGrid>
              <a:tr h="370840">
                <a:tc>
                  <a:txBody>
                    <a:bodyPr/>
                    <a:lstStyle/>
                    <a:p>
                      <a:pPr marL="0" indent="0"/>
                      <a:r>
                        <a:rPr lang="en-AU" sz="2000" b="1" dirty="0" smtClean="0">
                          <a:solidFill>
                            <a:schemeClr val="bg1"/>
                          </a:solidFill>
                          <a:latin typeface="Poppins" panose="020B0604020202020204" charset="0"/>
                          <a:ea typeface="ＭＳ Ｐゴシック" charset="0"/>
                          <a:cs typeface="Poppins" panose="020B0604020202020204" charset="0"/>
                        </a:rPr>
                        <a:t>Problem</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736887">
                <a:tc>
                  <a:txBody>
                    <a:bodyPr/>
                    <a:lstStyle/>
                    <a:p>
                      <a:pPr marL="0" marR="0" indent="0" algn="l" defTabSz="457200" rtl="0" eaLnBrk="1" fontAlgn="auto" latinLnBrk="0" hangingPunct="1">
                        <a:lnSpc>
                          <a:spcPct val="100000"/>
                        </a:lnSpc>
                        <a:spcBef>
                          <a:spcPts val="0"/>
                        </a:spcBef>
                        <a:spcAft>
                          <a:spcPts val="600"/>
                        </a:spcAft>
                        <a:buClrTx/>
                        <a:buSzTx/>
                        <a:buFontTx/>
                        <a:buNone/>
                        <a:tabLst/>
                        <a:defRPr/>
                      </a:pPr>
                      <a:r>
                        <a:rPr lang="en-AU" sz="1800" dirty="0" smtClean="0">
                          <a:latin typeface="Fira Sans" panose="020B0604020202020204" charset="0"/>
                          <a:ea typeface="ＭＳ Ｐゴシック" charset="0"/>
                          <a:cs typeface="Arial" charset="0"/>
                        </a:rPr>
                        <a:t>Water is critical to support vegetation in our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inland environment.</a:t>
                      </a: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Approach</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0439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800" dirty="0" smtClean="0">
                          <a:latin typeface="Fira Sans" panose="020B0604020202020204" charset="0"/>
                          <a:ea typeface="ＭＳ Ｐゴシック" charset="0"/>
                          <a:cs typeface="Arial" charset="0"/>
                        </a:rPr>
                        <a:t>Using ANSTO’s tandem particle accelerator, fresh underground water ‘lenses’ were discovered in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outback Queensland.</a:t>
                      </a: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Benefit</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0439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800" dirty="0" smtClean="0">
                          <a:latin typeface="Fira Sans" panose="020B0604020202020204" charset="0"/>
                          <a:ea typeface="ＭＳ Ｐゴシック" charset="0"/>
                          <a:cs typeface="Arial" charset="0"/>
                        </a:rPr>
                        <a:t>Understanding environmental sustainability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issues around Australia’s arid rivers assists with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land management.</a:t>
                      </a: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bl>
          </a:graphicData>
        </a:graphic>
      </p:graphicFrame>
      <p:grpSp>
        <p:nvGrpSpPr>
          <p:cNvPr id="12" name="Group 11"/>
          <p:cNvGrpSpPr>
            <a:grpSpLocks/>
          </p:cNvGrpSpPr>
          <p:nvPr/>
        </p:nvGrpSpPr>
        <p:grpSpPr bwMode="auto">
          <a:xfrm>
            <a:off x="9483970" y="2984500"/>
            <a:ext cx="1824892" cy="554038"/>
            <a:chOff x="7574312" y="3509852"/>
            <a:chExt cx="1598136" cy="596896"/>
          </a:xfrm>
        </p:grpSpPr>
        <p:sp>
          <p:nvSpPr>
            <p:cNvPr id="10" name="Rectangle 9"/>
            <p:cNvSpPr>
              <a:spLocks noChangeArrowheads="1"/>
            </p:cNvSpPr>
            <p:nvPr/>
          </p:nvSpPr>
          <p:spPr bwMode="auto">
            <a:xfrm>
              <a:off x="7574312" y="3509852"/>
              <a:ext cx="1598136" cy="350612"/>
            </a:xfrm>
            <a:prstGeom prst="rect">
              <a:avLst/>
            </a:prstGeom>
            <a:solidFill>
              <a:schemeClr val="tx1">
                <a:alpha val="65097"/>
              </a:scheme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1400" dirty="0">
                  <a:solidFill>
                    <a:schemeClr val="lt1"/>
                  </a:solidFill>
                  <a:latin typeface="Fira Sans" panose="020B0604020202020204" charset="0"/>
                  <a:cs typeface="Arial"/>
                </a:rPr>
                <a:t>Cooper Creek</a:t>
              </a:r>
            </a:p>
          </p:txBody>
        </p:sp>
        <p:sp>
          <p:nvSpPr>
            <p:cNvPr id="11" name="Isosceles Triangle 10"/>
            <p:cNvSpPr>
              <a:spLocks noChangeArrowheads="1"/>
            </p:cNvSpPr>
            <p:nvPr/>
          </p:nvSpPr>
          <p:spPr bwMode="auto">
            <a:xfrm rot="10800000">
              <a:off x="8193718" y="3891250"/>
              <a:ext cx="359324" cy="215498"/>
            </a:xfrm>
            <a:prstGeom prst="triangle">
              <a:avLst>
                <a:gd name="adj" fmla="val 50000"/>
              </a:avLst>
            </a:prstGeom>
            <a:solidFill>
              <a:schemeClr val="tx1">
                <a:alpha val="65097"/>
              </a:scheme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grpSp>
    </p:spTree>
    <p:extLst>
      <p:ext uri="{BB962C8B-B14F-4D97-AF65-F5344CB8AC3E}">
        <p14:creationId xmlns:p14="http://schemas.microsoft.com/office/powerpoint/2010/main" val="31479130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down)">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NSTO-Presentation-Template (002).potx" id="{184A31D5-91C8-40B3-A59B-7452EB64DD6C}" vid="{3F5CB8C6-FE16-4A31-8484-8F89EA4E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Powerpoint-2018 (16)</Template>
  <TotalTime>10</TotalTime>
  <Words>163</Words>
  <Application>Microsoft Office PowerPoint</Application>
  <PresentationFormat>Custom</PresentationFormat>
  <Paragraphs>16</Paragraphs>
  <Slides>1</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vt:i4>
      </vt:variant>
    </vt:vector>
  </HeadingPairs>
  <TitlesOfParts>
    <vt:vector size="15" baseType="lpstr">
      <vt:lpstr>Arial</vt:lpstr>
      <vt:lpstr>Wingdings</vt:lpstr>
      <vt:lpstr>Fira Sans ExtraLight</vt:lpstr>
      <vt:lpstr>Fira Sans Light</vt:lpstr>
      <vt:lpstr>ＭＳ Ｐゴシック</vt:lpstr>
      <vt:lpstr>Calibri</vt:lpstr>
      <vt:lpstr>Poppins Light</vt:lpstr>
      <vt:lpstr>Fira Sans</vt:lpstr>
      <vt:lpstr>Poppins</vt:lpstr>
      <vt:lpstr>ANSTO Main Content</vt:lpstr>
      <vt:lpstr>ANSTO Blue slides</vt:lpstr>
      <vt:lpstr>ANSTO Dark blue slides</vt:lpstr>
      <vt:lpstr>ANSTO Teal slides</vt:lpstr>
      <vt:lpstr>ANSTO Thank you slide</vt:lpstr>
      <vt:lpstr>Fresh water uncovered in outback Australia</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Case Studies</dc:title>
  <dc:creator>BURNS, Vanessa</dc:creator>
  <cp:lastModifiedBy>BURNS, Vanessa</cp:lastModifiedBy>
  <cp:revision>4</cp:revision>
  <dcterms:created xsi:type="dcterms:W3CDTF">2018-11-01T04:51:28Z</dcterms:created>
  <dcterms:modified xsi:type="dcterms:W3CDTF">2018-11-23T05:16:47Z</dcterms:modified>
</cp:coreProperties>
</file>